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1" r:id="rId5"/>
    <p:sldId id="265" r:id="rId6"/>
    <p:sldId id="266" r:id="rId7"/>
    <p:sldId id="268" r:id="rId8"/>
    <p:sldId id="260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82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alphaModFix amt="9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AE6C4A-727A-4563-BCC9-CEA64C7DAC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1285" y="1122363"/>
            <a:ext cx="6481823" cy="2387600"/>
          </a:xfrm>
        </p:spPr>
        <p:txBody>
          <a:bodyPr anchor="b"/>
          <a:lstStyle>
            <a:lvl1pPr algn="ctr">
              <a:defRPr sz="6000" b="1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EC8C5C-04A0-48F9-A3F7-80EFFB8EB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92F4D7-7A2D-4B51-8D4D-EBE8C188F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3FCFE8-6A34-452F-AC4F-F65E9B21B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763DEFE3-AC90-4A91-98DF-F60191B12BB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965700" cy="6858000"/>
          </a:xfrm>
        </p:spPr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B5A77C4-ACBF-493A-9796-D990264C90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1285" y="3602038"/>
            <a:ext cx="6481823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28327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C1443E-5C2C-46C5-A840-F4C3C0EDF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57D9C0-0071-4E02-8160-5522886F2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E6CB3E3-E011-4ADA-AA25-FF287E3E7F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967D4FF-B00A-44AA-8920-8EB8BC671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8C2BCF-EFA8-43CB-AAE3-A2D302012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730D874-27D6-40F3-BF8C-9593851ED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111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042AEC-7C5F-4C27-A3F8-B9C6FBC07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7637483-9A5A-4C7F-B542-AFDDD354E3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5D7E7E7-9AC3-425F-AFE5-2D984D1F7C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3ECFD37-1761-4E92-95E5-76122179B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9CDB354-AF56-4A3B-97D3-2CBCE32DB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0BCB6D7-119F-4E5C-93E2-1C0B39764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21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A9B34C-0F74-40A1-95F6-F838A06FD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B48C5AA-80FD-4D7F-9FD6-BAA885F85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CE6E9F-37E1-4786-A021-A81D6564F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D27DE2-1EAB-45B7-B9E0-47E90AED2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12367E-E8EA-4357-8330-6B9A36FC5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18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B9BDA3E-0158-40F6-9873-9798C5EE9E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7E2602E-1E1D-49CA-BF7D-35C567E55A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25FFA2-8519-40CD-A895-1F6CE5C0A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9B3035-82D3-45A5-BF86-DE349CC04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9CDEC8-601B-4C55-BF7F-E1B1EAC78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632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D726B7-0BEE-4121-86DF-96B9529D8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795A32-F50A-41B7-8370-1308BCD58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E2B0A2-8088-4206-BDC9-775EA5F27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5EA032-0756-4C24-968A-DDF30F02D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6D4E1C-F2C4-481E-945F-36D9770CF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15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E287ED3-2DE1-4440-9BAE-C8EE7413422A}"/>
              </a:ext>
            </a:extLst>
          </p:cNvPr>
          <p:cNvSpPr/>
          <p:nvPr userDrawn="1"/>
        </p:nvSpPr>
        <p:spPr>
          <a:xfrm>
            <a:off x="0" y="2974694"/>
            <a:ext cx="12192000" cy="388330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D726B7-0BEE-4121-86DF-96B9529D8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365125"/>
            <a:ext cx="52578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CA6A3313-0005-4834-8566-7A21A2EC583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05114" y="365124"/>
            <a:ext cx="4849511" cy="6174571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A9E456F4-DBB4-415C-AD65-9A75F2AF27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6000" y="3183037"/>
            <a:ext cx="5257800" cy="33558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585775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4B447CB-72A5-4213-8DEA-D1F59BCA46AE}"/>
              </a:ext>
            </a:extLst>
          </p:cNvPr>
          <p:cNvSpPr/>
          <p:nvPr userDrawn="1"/>
        </p:nvSpPr>
        <p:spPr>
          <a:xfrm>
            <a:off x="7662441" y="0"/>
            <a:ext cx="4529560" cy="704898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CA6A3313-0005-4834-8566-7A21A2EC583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198" y="3429000"/>
            <a:ext cx="10515601" cy="2751882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1563F5CE-457E-4C7E-871F-9A4FE29FF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824241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E1D4CC8E-85DC-49A9-AEE0-B931325B0A6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1944688"/>
            <a:ext cx="10515600" cy="13255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4233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76AE17-89CC-436B-A559-479001BBA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5C02B9C-917A-4DAE-AC9D-808F57C5A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724242-E50A-405A-856A-C6F0F923E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B6758A-8786-4B02-8EBC-711F254F6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ED30EA-FF72-42A7-9EF2-3C9B61F3F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123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84194B-2A31-4D8D-8ACA-FE76C45F0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45BAE8-9E59-4470-A65B-9ADF673920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B3DEE03-612E-406D-9587-1F7A55B1B5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A4AC6BB-5064-4021-ADD0-C7DC90FC6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042DC05-DA4C-4D5F-898C-14246AE46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397521-B5E4-4383-BBCA-180ECE1FA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96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875011-A2D0-4284-ADB4-322053919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525D32F-86F1-4653-B724-7BEE9935F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CC739AB-944F-4035-9084-904C2FBB22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CB889B8-3F03-4BB0-A849-3EC4B22CDC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5AAF1E1-2134-412F-AD1C-67161DFBA8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38D1C0D-9DFC-412C-9D6A-F1F139CCB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DCD8C20-6C8E-4C2E-B883-7D5631A9C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1ADA6FF-10CC-482D-8CFF-08142B3AC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63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DBB886-A8B1-49F3-BAFC-8B87EDD09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6B2DB2F-56D6-4DD6-B51A-1E5D1EBAB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8E79796-68C4-49A1-B3AF-17E1FE6E6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7CF920D-6621-4092-B980-CB4DD443C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2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5EF3B97-C29E-494A-9477-C8AD804ED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08FCFC6-B52D-4E6B-AFAB-8B2B33318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C3D5148-E958-4CC7-9D5D-4531A7C83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89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логотип итог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107559" y="672351"/>
            <a:ext cx="961359" cy="1035424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84381E-2897-444E-AE51-4C41F44DE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98346B-E812-475F-A454-0C44E1F6B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FFA7FE-F892-41A2-8232-ACBF7E8791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038E1C-9760-4B22-8F28-24AAC08795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02B5DE-B073-4901-889E-7B1B8B741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6"/>
            <a:extLst>
              <a:ext uri="{FF2B5EF4-FFF2-40B4-BE49-F238E27FC236}">
                <a16:creationId xmlns:a16="http://schemas.microsoft.com/office/drawing/2014/main" id="{F402B95D-1496-4CE2-9690-F5812D03F93D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509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220BF94-BEB7-48AD-8FA3-D3556FF821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45110" y="1507593"/>
            <a:ext cx="7110715" cy="2387600"/>
          </a:xfrm>
        </p:spPr>
        <p:txBody>
          <a:bodyPr>
            <a:normAutofit fontScale="90000"/>
          </a:bodyPr>
          <a:lstStyle/>
          <a:p>
            <a:r>
              <a:rPr lang="ru-RU" sz="4800" dirty="0"/>
              <a:t>Направление </a:t>
            </a:r>
            <a:br>
              <a:rPr lang="ru-RU" sz="4800" dirty="0"/>
            </a:br>
            <a:r>
              <a:rPr lang="ru-RU" sz="4900" dirty="0"/>
              <a:t>«Воспитание и социализация обучающихся»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E0820499-B68A-4838-BD6A-FE2469A6B89B}"/>
              </a:ext>
            </a:extLst>
          </p:cNvPr>
          <p:cNvCxnSpPr/>
          <p:nvPr/>
        </p:nvCxnSpPr>
        <p:spPr>
          <a:xfrm>
            <a:off x="5968678" y="1481559"/>
            <a:ext cx="5015696" cy="0"/>
          </a:xfrm>
          <a:prstGeom prst="line">
            <a:avLst/>
          </a:prstGeom>
          <a:ln w="635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34" r="25834"/>
          <a:stretch>
            <a:fillRect/>
          </a:stretch>
        </p:blipFill>
        <p:spPr>
          <a:xfrm>
            <a:off x="740493" y="1275750"/>
            <a:ext cx="3603812" cy="4977132"/>
          </a:xfrm>
        </p:spPr>
      </p:pic>
    </p:spTree>
    <p:extLst>
      <p:ext uri="{BB962C8B-B14F-4D97-AF65-F5344CB8AC3E}">
        <p14:creationId xmlns:p14="http://schemas.microsoft.com/office/powerpoint/2010/main" val="298514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F6F7FB16-5DA2-4A5C-AEEF-15DBC2586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3682" y="176866"/>
            <a:ext cx="5997389" cy="1325563"/>
          </a:xfrm>
        </p:spPr>
        <p:txBody>
          <a:bodyPr/>
          <a:lstStyle/>
          <a:p>
            <a:r>
              <a:rPr lang="ru-RU" b="1" dirty="0"/>
              <a:t>Проблема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EA4506E-E212-41C2-B63F-12FABBF7ED5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9942" y="1773359"/>
            <a:ext cx="6786282" cy="24873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dirty="0"/>
              <a:t>Несоответствие используемых в практике школ подходов к организации воспитательного процесса новым тенденциям, заложенным в рабочей программе воспитания. </a:t>
            </a:r>
          </a:p>
          <a:p>
            <a:endParaRPr lang="ru-RU" dirty="0"/>
          </a:p>
        </p:txBody>
      </p:sp>
      <p:sp>
        <p:nvSpPr>
          <p:cNvPr id="9" name="Текст 5">
            <a:extLst>
              <a:ext uri="{FF2B5EF4-FFF2-40B4-BE49-F238E27FC236}">
                <a16:creationId xmlns:a16="http://schemas.microsoft.com/office/drawing/2014/main" id="{043EB105-C551-4DE7-A166-E94818D402B9}"/>
              </a:ext>
            </a:extLst>
          </p:cNvPr>
          <p:cNvSpPr txBox="1">
            <a:spLocks/>
          </p:cNvSpPr>
          <p:nvPr/>
        </p:nvSpPr>
        <p:spPr>
          <a:xfrm>
            <a:off x="7924801" y="756493"/>
            <a:ext cx="3815786" cy="2593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99FAA15A-6C9A-4D1F-8C39-64C926F00794}"/>
              </a:ext>
            </a:extLst>
          </p:cNvPr>
          <p:cNvCxnSpPr>
            <a:cxnSpLocks/>
          </p:cNvCxnSpPr>
          <p:nvPr/>
        </p:nvCxnSpPr>
        <p:spPr>
          <a:xfrm>
            <a:off x="937549" y="1562582"/>
            <a:ext cx="2384385" cy="0"/>
          </a:xfrm>
          <a:prstGeom prst="line">
            <a:avLst/>
          </a:prstGeom>
          <a:ln w="635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22" b="19608"/>
          <a:stretch/>
        </p:blipFill>
        <p:spPr>
          <a:xfrm>
            <a:off x="430306" y="4260729"/>
            <a:ext cx="7005918" cy="2225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74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FC7CEC3F-FCC6-44E4-9669-1A0277441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7094" y="365125"/>
            <a:ext cx="9726706" cy="1325563"/>
          </a:xfrm>
        </p:spPr>
        <p:txBody>
          <a:bodyPr/>
          <a:lstStyle/>
          <a:p>
            <a:r>
              <a:rPr lang="ru-RU" b="1" dirty="0"/>
              <a:t>Задачи:</a:t>
            </a:r>
            <a:endParaRPr lang="ru-RU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CC178696-48A6-4F44-BD35-7721911722EB}"/>
              </a:ext>
            </a:extLst>
          </p:cNvPr>
          <p:cNvCxnSpPr>
            <a:cxnSpLocks/>
          </p:cNvCxnSpPr>
          <p:nvPr/>
        </p:nvCxnSpPr>
        <p:spPr>
          <a:xfrm>
            <a:off x="937549" y="1562582"/>
            <a:ext cx="2384385" cy="0"/>
          </a:xfrm>
          <a:prstGeom prst="line">
            <a:avLst/>
          </a:prstGeom>
          <a:ln w="635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9D6938F4-64B9-45CA-B16D-F6F169BC6769}"/>
              </a:ext>
            </a:extLst>
          </p:cNvPr>
          <p:cNvSpPr/>
          <p:nvPr/>
        </p:nvSpPr>
        <p:spPr>
          <a:xfrm>
            <a:off x="467156" y="2014640"/>
            <a:ext cx="3452139" cy="399260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Организовать качественное методическое сопровождение обновления воспитательного процесса.</a:t>
            </a:r>
          </a:p>
          <a:p>
            <a:pPr algn="ctr"/>
            <a:endParaRPr lang="ru-RU" sz="3200" dirty="0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31E91CD8-9324-421A-9CB7-963048DFB9BF}"/>
              </a:ext>
            </a:extLst>
          </p:cNvPr>
          <p:cNvSpPr/>
          <p:nvPr/>
        </p:nvSpPr>
        <p:spPr>
          <a:xfrm>
            <a:off x="4316505" y="2014640"/>
            <a:ext cx="3452877" cy="399260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/>
              <a:t>Разработать единые подходы к оценке качества ВР.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68CABAE9-1B08-41F4-B3D9-D42011B645E0}"/>
              </a:ext>
            </a:extLst>
          </p:cNvPr>
          <p:cNvSpPr/>
          <p:nvPr/>
        </p:nvSpPr>
        <p:spPr>
          <a:xfrm>
            <a:off x="8166592" y="2014640"/>
            <a:ext cx="3572689" cy="399260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Обеспечить качественный запуск новых форм и технологий воспитания: курса ВД «Разговоры о важном», церемонии поднятия (спуска) государственного флага РФ. </a:t>
            </a:r>
          </a:p>
        </p:txBody>
      </p:sp>
    </p:spTree>
    <p:extLst>
      <p:ext uri="{BB962C8B-B14F-4D97-AF65-F5344CB8AC3E}">
        <p14:creationId xmlns:p14="http://schemas.microsoft.com/office/powerpoint/2010/main" val="270905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65229663-ACBE-4239-9C41-B07AD3F22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538" y="250560"/>
            <a:ext cx="9861176" cy="1261969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1. Организовать качественное методическое сопровождение обновления воспитательного процесса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6136DB6-49B3-45EF-A31A-96E61CE4A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1BB86F6A-506A-47E5-8536-9C4C39BEEC77}"/>
              </a:ext>
            </a:extLst>
          </p:cNvPr>
          <p:cNvCxnSpPr>
            <a:cxnSpLocks/>
          </p:cNvCxnSpPr>
          <p:nvPr/>
        </p:nvCxnSpPr>
        <p:spPr>
          <a:xfrm>
            <a:off x="937549" y="1562582"/>
            <a:ext cx="2384385" cy="0"/>
          </a:xfrm>
          <a:prstGeom prst="line">
            <a:avLst/>
          </a:prstGeom>
          <a:ln w="635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3439B7D-399C-435A-8D54-BBFBA18CC0A5}"/>
              </a:ext>
            </a:extLst>
          </p:cNvPr>
          <p:cNvSpPr/>
          <p:nvPr/>
        </p:nvSpPr>
        <p:spPr>
          <a:xfrm>
            <a:off x="9612922" y="6176962"/>
            <a:ext cx="2579077" cy="68103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86C903CB-F845-4D81-8BAF-4DE379143906}"/>
              </a:ext>
            </a:extLst>
          </p:cNvPr>
          <p:cNvSpPr/>
          <p:nvPr/>
        </p:nvSpPr>
        <p:spPr>
          <a:xfrm>
            <a:off x="10902461" y="-1"/>
            <a:ext cx="1289539" cy="44666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FDD6069-B4FC-45DA-8654-D986573958E1}"/>
              </a:ext>
            </a:extLst>
          </p:cNvPr>
          <p:cNvSpPr/>
          <p:nvPr/>
        </p:nvSpPr>
        <p:spPr>
          <a:xfrm>
            <a:off x="0" y="6030975"/>
            <a:ext cx="1947922" cy="82650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1EA2F518-1AAC-4C21-A5DD-C07E359F5FB2}"/>
              </a:ext>
            </a:extLst>
          </p:cNvPr>
          <p:cNvSpPr/>
          <p:nvPr/>
        </p:nvSpPr>
        <p:spPr>
          <a:xfrm>
            <a:off x="0" y="122107"/>
            <a:ext cx="1289538" cy="43611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394409"/>
              </p:ext>
            </p:extLst>
          </p:nvPr>
        </p:nvGraphicFramePr>
        <p:xfrm>
          <a:off x="645459" y="1825625"/>
          <a:ext cx="10505255" cy="42031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93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2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9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9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</a:rPr>
                        <a:t>Основный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</a:rPr>
                        <a:t> механизм решения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</a:rPr>
                        <a:t>Ресурсы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</a:rPr>
                        <a:t>С кем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</a:rPr>
                        <a:t>взаимодействуем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116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На уровне муниципалитета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26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Выявление дефицитов зам. директоров по ВР в области обновленных подходов к воспитанию.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Разработка и предоставление школам методических рекомендаций, шаблонов обновленных документов.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Выработка единых подходов к организации ВД, оформлению плана ВД.</a:t>
                      </a:r>
                      <a:endParaRPr lang="ru-RU" sz="18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Методические рекомендации федерального и регионального уровней (в том числе ФИОКО) по вопросам обновления подходов к воспитанию.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Курсы повышения квалификации по вопросам воспитания (ККИПК, Интернет-ресурсы).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Краевой институт повышения квалификации работников образования.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 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3280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65229663-ACBE-4239-9C41-B07AD3F22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538" y="250560"/>
            <a:ext cx="9861176" cy="1261969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1. Организовать качественное методическое сопровождение обновления воспитательного процесса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6136DB6-49B3-45EF-A31A-96E61CE4A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1BB86F6A-506A-47E5-8536-9C4C39BEEC77}"/>
              </a:ext>
            </a:extLst>
          </p:cNvPr>
          <p:cNvCxnSpPr>
            <a:cxnSpLocks/>
          </p:cNvCxnSpPr>
          <p:nvPr/>
        </p:nvCxnSpPr>
        <p:spPr>
          <a:xfrm>
            <a:off x="937549" y="1562582"/>
            <a:ext cx="2384385" cy="0"/>
          </a:xfrm>
          <a:prstGeom prst="line">
            <a:avLst/>
          </a:prstGeom>
          <a:ln w="635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3439B7D-399C-435A-8D54-BBFBA18CC0A5}"/>
              </a:ext>
            </a:extLst>
          </p:cNvPr>
          <p:cNvSpPr/>
          <p:nvPr/>
        </p:nvSpPr>
        <p:spPr>
          <a:xfrm>
            <a:off x="9612923" y="6176963"/>
            <a:ext cx="2579077" cy="68103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86C903CB-F845-4D81-8BAF-4DE379143906}"/>
              </a:ext>
            </a:extLst>
          </p:cNvPr>
          <p:cNvSpPr/>
          <p:nvPr/>
        </p:nvSpPr>
        <p:spPr>
          <a:xfrm>
            <a:off x="10902461" y="-1"/>
            <a:ext cx="1289539" cy="44666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FDD6069-B4FC-45DA-8654-D986573958E1}"/>
              </a:ext>
            </a:extLst>
          </p:cNvPr>
          <p:cNvSpPr/>
          <p:nvPr/>
        </p:nvSpPr>
        <p:spPr>
          <a:xfrm>
            <a:off x="0" y="6030975"/>
            <a:ext cx="1947922" cy="82650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1EA2F518-1AAC-4C21-A5DD-C07E359F5FB2}"/>
              </a:ext>
            </a:extLst>
          </p:cNvPr>
          <p:cNvSpPr/>
          <p:nvPr/>
        </p:nvSpPr>
        <p:spPr>
          <a:xfrm>
            <a:off x="0" y="122107"/>
            <a:ext cx="1289538" cy="43611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858231"/>
              </p:ext>
            </p:extLst>
          </p:nvPr>
        </p:nvGraphicFramePr>
        <p:xfrm>
          <a:off x="645459" y="1825626"/>
          <a:ext cx="10505255" cy="40209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93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2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9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18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</a:rPr>
                        <a:t>Основный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</a:rPr>
                        <a:t> механизм решения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</a:rPr>
                        <a:t>Ресурсы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</a:rPr>
                        <a:t>С кем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</a:rPr>
                        <a:t>взаимодействуем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665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уровне ОО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77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Выявление дефицитов педагогов в области обновленных подходов к воспитанию.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 и реализация программ методического сопровождения классных руководителей, педагогов. 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Курсы повышения квалификации по вопросам воспитания.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Вебинары, дистанционные семинары, методические форумы.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Краевой институт повышения квалификации работников образования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3232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65229663-ACBE-4239-9C41-B07AD3F22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538" y="250560"/>
            <a:ext cx="9861176" cy="1261969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2. Разработать единые подходы к оценке качества ВР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6136DB6-49B3-45EF-A31A-96E61CE4A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1BB86F6A-506A-47E5-8536-9C4C39BEEC77}"/>
              </a:ext>
            </a:extLst>
          </p:cNvPr>
          <p:cNvCxnSpPr>
            <a:cxnSpLocks/>
          </p:cNvCxnSpPr>
          <p:nvPr/>
        </p:nvCxnSpPr>
        <p:spPr>
          <a:xfrm>
            <a:off x="937549" y="1562582"/>
            <a:ext cx="2384385" cy="0"/>
          </a:xfrm>
          <a:prstGeom prst="line">
            <a:avLst/>
          </a:prstGeom>
          <a:ln w="635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3439B7D-399C-435A-8D54-BBFBA18CC0A5}"/>
              </a:ext>
            </a:extLst>
          </p:cNvPr>
          <p:cNvSpPr/>
          <p:nvPr/>
        </p:nvSpPr>
        <p:spPr>
          <a:xfrm>
            <a:off x="9612923" y="6176963"/>
            <a:ext cx="2579077" cy="68103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86C903CB-F845-4D81-8BAF-4DE379143906}"/>
              </a:ext>
            </a:extLst>
          </p:cNvPr>
          <p:cNvSpPr/>
          <p:nvPr/>
        </p:nvSpPr>
        <p:spPr>
          <a:xfrm>
            <a:off x="10902461" y="-1"/>
            <a:ext cx="1289539" cy="44666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FDD6069-B4FC-45DA-8654-D986573958E1}"/>
              </a:ext>
            </a:extLst>
          </p:cNvPr>
          <p:cNvSpPr/>
          <p:nvPr/>
        </p:nvSpPr>
        <p:spPr>
          <a:xfrm>
            <a:off x="0" y="6030975"/>
            <a:ext cx="1947922" cy="82650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1EA2F518-1AAC-4C21-A5DD-C07E359F5FB2}"/>
              </a:ext>
            </a:extLst>
          </p:cNvPr>
          <p:cNvSpPr/>
          <p:nvPr/>
        </p:nvSpPr>
        <p:spPr>
          <a:xfrm>
            <a:off x="0" y="122107"/>
            <a:ext cx="1289538" cy="43611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336150"/>
              </p:ext>
            </p:extLst>
          </p:nvPr>
        </p:nvGraphicFramePr>
        <p:xfrm>
          <a:off x="645459" y="1825626"/>
          <a:ext cx="10505255" cy="3988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93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2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9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18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Основный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механизм решения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Ресурсы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С кем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взаимодействуем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665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уровне муниципалитета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77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 мониторинга оценки качества ВР в ОО (уровень сформированности личностных результатов и ценностных ориентаций обучающихся; эффективность воспитательной деятельности).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Концепция проекта «Школа Минпросвещения России». Результаты федерального и регионального мониторингов качества образования.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Методические рекомендации ФИОКО по определению ценностных ориентаций обучающихся.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ФИОКО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275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65229663-ACBE-4239-9C41-B07AD3F22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538" y="250560"/>
            <a:ext cx="9861176" cy="1261969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3</a:t>
            </a:r>
            <a:r>
              <a:rPr lang="ru-RU" sz="2400" b="1" dirty="0"/>
              <a:t>. Обеспечить качественный запуск новых форм и технологий воспитания: курса ВД «Разговоры о важном», церемонии поднятия (спуска) государственного флага РФ. 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6136DB6-49B3-45EF-A31A-96E61CE4A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1BB86F6A-506A-47E5-8536-9C4C39BEEC77}"/>
              </a:ext>
            </a:extLst>
          </p:cNvPr>
          <p:cNvCxnSpPr>
            <a:cxnSpLocks/>
          </p:cNvCxnSpPr>
          <p:nvPr/>
        </p:nvCxnSpPr>
        <p:spPr>
          <a:xfrm>
            <a:off x="937549" y="1562582"/>
            <a:ext cx="2384385" cy="0"/>
          </a:xfrm>
          <a:prstGeom prst="line">
            <a:avLst/>
          </a:prstGeom>
          <a:ln w="635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3439B7D-399C-435A-8D54-BBFBA18CC0A5}"/>
              </a:ext>
            </a:extLst>
          </p:cNvPr>
          <p:cNvSpPr/>
          <p:nvPr/>
        </p:nvSpPr>
        <p:spPr>
          <a:xfrm>
            <a:off x="9612923" y="6176963"/>
            <a:ext cx="2579077" cy="68103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86C903CB-F845-4D81-8BAF-4DE379143906}"/>
              </a:ext>
            </a:extLst>
          </p:cNvPr>
          <p:cNvSpPr/>
          <p:nvPr/>
        </p:nvSpPr>
        <p:spPr>
          <a:xfrm>
            <a:off x="10902461" y="-1"/>
            <a:ext cx="1289539" cy="44666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FDD6069-B4FC-45DA-8654-D986573958E1}"/>
              </a:ext>
            </a:extLst>
          </p:cNvPr>
          <p:cNvSpPr/>
          <p:nvPr/>
        </p:nvSpPr>
        <p:spPr>
          <a:xfrm>
            <a:off x="0" y="6030975"/>
            <a:ext cx="1947922" cy="82650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1EA2F518-1AAC-4C21-A5DD-C07E359F5FB2}"/>
              </a:ext>
            </a:extLst>
          </p:cNvPr>
          <p:cNvSpPr/>
          <p:nvPr/>
        </p:nvSpPr>
        <p:spPr>
          <a:xfrm>
            <a:off x="0" y="122107"/>
            <a:ext cx="1289538" cy="43611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160306"/>
              </p:ext>
            </p:extLst>
          </p:nvPr>
        </p:nvGraphicFramePr>
        <p:xfrm>
          <a:off x="847855" y="1458130"/>
          <a:ext cx="10699375" cy="50837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669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39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8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0451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На уровне муниципалитета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88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Разработка примерного положения о церемонии поднятия «спуска) государственного флага РФ.</a:t>
                      </a:r>
                      <a:endParaRPr lang="ru-RU" sz="18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Федеральный Стандарт</a:t>
                      </a:r>
                      <a:endParaRPr lang="ru-RU" sz="18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800" b="0" dirty="0">
                          <a:effectLst/>
                        </a:rPr>
                        <a:t>Краевой институт повышения квалификации работников образования.</a:t>
                      </a:r>
                      <a:endParaRPr lang="ru-RU" sz="18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6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Обеспечение знакомства с методическими материалами курса «Разговоры</a:t>
                      </a:r>
                      <a:r>
                        <a:rPr lang="ru-RU" sz="1800" b="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о важном»</a:t>
                      </a:r>
                      <a:endParaRPr lang="ru-RU" sz="18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Федеральный портал «Единое содержание общего образования»</a:t>
                      </a:r>
                      <a:endParaRPr lang="ru-RU" sz="18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800" b="0" dirty="0">
                          <a:effectLst/>
                        </a:rPr>
                        <a:t>Краевой институт повышения квалификации работников образования.</a:t>
                      </a:r>
                      <a:endParaRPr lang="ru-RU" sz="18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451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На уровне ОО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24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Утверждение положения о церемонии поднятия «спуска) государственного флага РФ.</a:t>
                      </a:r>
                      <a:endParaRPr lang="ru-RU" sz="18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Федеральный Стандарт</a:t>
                      </a:r>
                      <a:endParaRPr lang="ru-RU" sz="18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Объединение «Юнармия» (при наличии)</a:t>
                      </a:r>
                      <a:endParaRPr lang="ru-RU" sz="18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86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Организация еженедельного подъема (выноса), спуска государственного флага РФ в соответствии с утвержденным положением. Сопровождение</a:t>
                      </a:r>
                      <a:r>
                        <a:rPr lang="ru-RU" sz="1800" b="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реализации курса «Разговоры о важном».</a:t>
                      </a:r>
                      <a:endParaRPr lang="ru-RU" sz="18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Федеральный портал «Единое содержание общего образования»</a:t>
                      </a:r>
                      <a:endParaRPr lang="ru-RU" sz="18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Минусинский краеведческий музей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МЦ </a:t>
                      </a:r>
                      <a:r>
                        <a:rPr lang="ru-RU" sz="1800" b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«Защитник»</a:t>
                      </a:r>
                      <a:endParaRPr lang="ru-RU" sz="18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00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34BAF63-ED07-42B9-8EC9-F2B2755621DB}"/>
              </a:ext>
            </a:extLst>
          </p:cNvPr>
          <p:cNvSpPr/>
          <p:nvPr/>
        </p:nvSpPr>
        <p:spPr>
          <a:xfrm>
            <a:off x="1795045" y="1226456"/>
            <a:ext cx="8880656" cy="4405088"/>
          </a:xfrm>
          <a:prstGeom prst="rect">
            <a:avLst/>
          </a:prstGeom>
          <a:solidFill>
            <a:schemeClr val="accent3">
              <a:lumMod val="75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9">
            <a:extLst>
              <a:ext uri="{FF2B5EF4-FFF2-40B4-BE49-F238E27FC236}">
                <a16:creationId xmlns:a16="http://schemas.microsoft.com/office/drawing/2014/main" id="{847CC863-09DE-41BD-84E0-7B11B3C168E3}"/>
              </a:ext>
            </a:extLst>
          </p:cNvPr>
          <p:cNvSpPr txBox="1">
            <a:spLocks/>
          </p:cNvSpPr>
          <p:nvPr/>
        </p:nvSpPr>
        <p:spPr>
          <a:xfrm>
            <a:off x="4175587" y="2746289"/>
            <a:ext cx="4432499" cy="1150267"/>
          </a:xfrm>
          <a:prstGeom prst="rect">
            <a:avLst/>
          </a:prstGeom>
          <a:effectLst>
            <a:outerShdw blurRad="50800" dist="38100" dir="5400000" algn="t" rotWithShape="0">
              <a:schemeClr val="accent4">
                <a:lumMod val="50000"/>
                <a:alpha val="40000"/>
              </a:schemeClr>
            </a:outerShdw>
          </a:effec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7200" b="1" dirty="0">
                <a:solidFill>
                  <a:schemeClr val="bg1"/>
                </a:solidFill>
              </a:rPr>
              <a:t>СПАСИБО!</a:t>
            </a:r>
          </a:p>
        </p:txBody>
      </p:sp>
      <p:sp>
        <p:nvSpPr>
          <p:cNvPr id="10" name="Текст 11">
            <a:extLst>
              <a:ext uri="{FF2B5EF4-FFF2-40B4-BE49-F238E27FC236}">
                <a16:creationId xmlns:a16="http://schemas.microsoft.com/office/drawing/2014/main" id="{79BA5493-EFAC-434A-B4A4-9B178F7F14C4}"/>
              </a:ext>
            </a:extLst>
          </p:cNvPr>
          <p:cNvSpPr txBox="1">
            <a:spLocks/>
          </p:cNvSpPr>
          <p:nvPr/>
        </p:nvSpPr>
        <p:spPr>
          <a:xfrm>
            <a:off x="2608499" y="2882976"/>
            <a:ext cx="6975002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62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Желты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</TotalTime>
  <Words>449</Words>
  <Application>Microsoft Office PowerPoint</Application>
  <PresentationFormat>Широкоэкранный</PresentationFormat>
  <Paragraphs>69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Направление  «Воспитание и социализация обучающихся»</vt:lpstr>
      <vt:lpstr>Проблема</vt:lpstr>
      <vt:lpstr>Задачи:</vt:lpstr>
      <vt:lpstr>1. Организовать качественное методическое сопровождение обновления воспитательного процесса</vt:lpstr>
      <vt:lpstr>1. Организовать качественное методическое сопровождение обновления воспитательного процесса</vt:lpstr>
      <vt:lpstr>2. Разработать единые подходы к оценке качества ВР</vt:lpstr>
      <vt:lpstr>3. Обеспечить качественный запуск новых форм и технологий воспитания: курса ВД «Разговоры о важном», церемонии поднятия (спуска) государственного флага РФ.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1 1</cp:lastModifiedBy>
  <cp:revision>22</cp:revision>
  <dcterms:created xsi:type="dcterms:W3CDTF">2021-12-05T12:50:35Z</dcterms:created>
  <dcterms:modified xsi:type="dcterms:W3CDTF">2022-09-13T07:44:29Z</dcterms:modified>
</cp:coreProperties>
</file>