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2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7559" y="672351"/>
            <a:ext cx="961359" cy="10354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156" y="880316"/>
            <a:ext cx="10593198" cy="4427954"/>
          </a:xfrm>
        </p:spPr>
        <p:txBody>
          <a:bodyPr>
            <a:noAutofit/>
          </a:bodyPr>
          <a:lstStyle/>
          <a:p>
            <a:r>
              <a:rPr lang="ru-RU" sz="5400" dirty="0"/>
              <a:t>Управление качеством образования в ОУ в условиях введения обновленных ФГОС НОО и ФГОС ООП.</a:t>
            </a:r>
            <a:br>
              <a:rPr lang="ru-RU" sz="5400" dirty="0"/>
            </a:br>
            <a:endParaRPr lang="ru-RU" sz="5400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0820499-B68A-4838-BD6A-FE2469A6B89B}"/>
              </a:ext>
            </a:extLst>
          </p:cNvPr>
          <p:cNvCxnSpPr/>
          <p:nvPr/>
        </p:nvCxnSpPr>
        <p:spPr>
          <a:xfrm>
            <a:off x="5968678" y="1481559"/>
            <a:ext cx="5015696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F7FB16-5DA2-4A5C-AEEF-15DBC258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Как обеспечить единство образовательного пространства в муниципалитете и ОУ?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dirty="0"/>
              <a:t>Задачи муниципалитета:</a:t>
            </a:r>
          </a:p>
          <a:p>
            <a:pPr lvl="0"/>
            <a:r>
              <a:rPr lang="ru-RU" sz="2400" dirty="0"/>
              <a:t>Обеспечить работу переговорной площадки по </a:t>
            </a:r>
            <a:r>
              <a:rPr lang="ru-RU" sz="2400" dirty="0" err="1"/>
              <a:t>соорганизации</a:t>
            </a:r>
            <a:r>
              <a:rPr lang="ru-RU" sz="2400" dirty="0"/>
              <a:t> единого образовательного пространства  в части документов, регламентирующих организацию образовательного процесса в ОУ</a:t>
            </a:r>
            <a:r>
              <a:rPr lang="en-US" sz="2400" dirty="0"/>
              <a:t> </a:t>
            </a:r>
            <a:r>
              <a:rPr lang="ru-RU" sz="2400" dirty="0"/>
              <a:t>(на уровне руководителей ОУ разработать документ-согласование общих принципов деятельности школы).</a:t>
            </a:r>
          </a:p>
          <a:p>
            <a:r>
              <a:rPr lang="ru-RU" sz="2400" dirty="0"/>
              <a:t>Обеспечить сопровождение ОУ в части реализации обновленных ФГОС (продолжить систематическую работу с заместителями по УВР по реализации обновленных ФГОС).</a:t>
            </a:r>
          </a:p>
          <a:p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020789" y="1235034"/>
            <a:ext cx="5842659" cy="5438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Задачи ОУ:</a:t>
            </a:r>
          </a:p>
          <a:p>
            <a:pPr lvl="0"/>
            <a:r>
              <a:rPr lang="ru-RU" sz="2400" dirty="0"/>
              <a:t>Внести изменения в нормативные документы ОО: в основную образовательную программу НОО, ООО; в рабочие программы по учебным предметам; в учебный  план ОО; в положение о ВСОКО в части объективности оценочных процедур </a:t>
            </a:r>
          </a:p>
          <a:p>
            <a:pPr lvl="0"/>
            <a:r>
              <a:rPr lang="ru-RU" sz="2400" dirty="0"/>
              <a:t>Согласовать единые подходы по изменениям в нормативных документах с участниками образовательных отношений </a:t>
            </a:r>
          </a:p>
          <a:p>
            <a:pPr lvl="0"/>
            <a:r>
              <a:rPr lang="ru-RU" sz="2400" dirty="0"/>
              <a:t>Осуществлять контроль за выполнением изменений, внесенных в нормативные документы. 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043EB105-C551-4DE7-A166-E94818D402B9}"/>
              </a:ext>
            </a:extLst>
          </p:cNvPr>
          <p:cNvSpPr txBox="1">
            <a:spLocks/>
          </p:cNvSpPr>
          <p:nvPr/>
        </p:nvSpPr>
        <p:spPr>
          <a:xfrm>
            <a:off x="7924801" y="756493"/>
            <a:ext cx="3815786" cy="259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9FAA15A-6C9A-4D1F-8C39-64C926F00794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7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F7FB16-5DA2-4A5C-AEEF-15DBC258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66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+mn-lt"/>
              </a:rPr>
              <a:t>Взаимодействие субъектов в решении </a:t>
            </a:r>
            <a:br>
              <a:rPr lang="ru-RU" sz="3200" dirty="0">
                <a:latin typeface="+mn-lt"/>
              </a:rPr>
            </a:br>
            <a:r>
              <a:rPr lang="ru-RU" sz="3200">
                <a:latin typeface="+mn-lt"/>
              </a:rPr>
              <a:t>обозначенной проблемы</a:t>
            </a:r>
            <a:endParaRPr lang="ru-RU" b="1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Муниципалитет</a:t>
            </a:r>
          </a:p>
          <a:p>
            <a:pPr marL="0" indent="0">
              <a:buNone/>
            </a:pPr>
            <a:endParaRPr lang="ru-RU" sz="2400" b="1" i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222670" y="1769423"/>
            <a:ext cx="4845133" cy="3788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Общеобразовательное учреждение</a:t>
            </a:r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043EB105-C551-4DE7-A166-E94818D402B9}"/>
              </a:ext>
            </a:extLst>
          </p:cNvPr>
          <p:cNvSpPr txBox="1">
            <a:spLocks/>
          </p:cNvSpPr>
          <p:nvPr/>
        </p:nvSpPr>
        <p:spPr>
          <a:xfrm>
            <a:off x="7924801" y="756493"/>
            <a:ext cx="3815786" cy="259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9FAA15A-6C9A-4D1F-8C39-64C926F00794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771896" y="2446317"/>
            <a:ext cx="4857008" cy="39663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Единое образовательное пространство муниципалитета</a:t>
            </a:r>
          </a:p>
        </p:txBody>
      </p:sp>
      <p:sp>
        <p:nvSpPr>
          <p:cNvPr id="3" name="Овал 2"/>
          <p:cNvSpPr/>
          <p:nvPr/>
        </p:nvSpPr>
        <p:spPr>
          <a:xfrm>
            <a:off x="3015915" y="2731325"/>
            <a:ext cx="1110343" cy="795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ИПК</a:t>
            </a:r>
          </a:p>
        </p:txBody>
      </p:sp>
      <p:sp>
        <p:nvSpPr>
          <p:cNvPr id="6" name="Овал 5"/>
          <p:cNvSpPr/>
          <p:nvPr/>
        </p:nvSpPr>
        <p:spPr>
          <a:xfrm>
            <a:off x="1478406" y="3313499"/>
            <a:ext cx="1056904" cy="647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ЦО</a:t>
            </a:r>
          </a:p>
        </p:txBody>
      </p:sp>
      <p:sp>
        <p:nvSpPr>
          <p:cNvPr id="8" name="Овал 7"/>
          <p:cNvSpPr/>
          <p:nvPr/>
        </p:nvSpPr>
        <p:spPr>
          <a:xfrm>
            <a:off x="2565071" y="3929733"/>
            <a:ext cx="1377537" cy="694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Школы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1347778" y="4488871"/>
            <a:ext cx="1318161" cy="831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УО</a:t>
            </a:r>
          </a:p>
        </p:txBody>
      </p:sp>
      <p:sp>
        <p:nvSpPr>
          <p:cNvPr id="12" name="Овал 11"/>
          <p:cNvSpPr/>
          <p:nvPr/>
        </p:nvSpPr>
        <p:spPr>
          <a:xfrm>
            <a:off x="3758124" y="4675300"/>
            <a:ext cx="1246909" cy="826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РО</a:t>
            </a:r>
          </a:p>
        </p:txBody>
      </p:sp>
      <p:cxnSp>
        <p:nvCxnSpPr>
          <p:cNvPr id="14" name="Прямая со стрелкой 13"/>
          <p:cNvCxnSpPr>
            <a:stCxn id="8" idx="1"/>
            <a:endCxn id="8" idx="1"/>
          </p:cNvCxnSpPr>
          <p:nvPr/>
        </p:nvCxnSpPr>
        <p:spPr>
          <a:xfrm>
            <a:off x="2766807" y="4031413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1"/>
          </p:cNvCxnSpPr>
          <p:nvPr/>
        </p:nvCxnSpPr>
        <p:spPr>
          <a:xfrm>
            <a:off x="2565071" y="3816527"/>
            <a:ext cx="201736" cy="2148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519554" y="2446318"/>
            <a:ext cx="4952010" cy="38832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Единое образовательное пространство школы</a:t>
            </a:r>
          </a:p>
        </p:txBody>
      </p:sp>
      <p:sp>
        <p:nvSpPr>
          <p:cNvPr id="19" name="Овал 18"/>
          <p:cNvSpPr/>
          <p:nvPr/>
        </p:nvSpPr>
        <p:spPr>
          <a:xfrm>
            <a:off x="7469579" y="2939285"/>
            <a:ext cx="1056904" cy="695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Замы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8526484" y="2565071"/>
            <a:ext cx="1175656" cy="7484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Директор</a:t>
            </a:r>
          </a:p>
        </p:txBody>
      </p:sp>
      <p:sp>
        <p:nvSpPr>
          <p:cNvPr id="21" name="Овал 20"/>
          <p:cNvSpPr/>
          <p:nvPr/>
        </p:nvSpPr>
        <p:spPr>
          <a:xfrm>
            <a:off x="6792686" y="3741857"/>
            <a:ext cx="1132115" cy="687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ШМО</a:t>
            </a:r>
          </a:p>
        </p:txBody>
      </p:sp>
      <p:sp>
        <p:nvSpPr>
          <p:cNvPr id="22" name="Овал 21"/>
          <p:cNvSpPr/>
          <p:nvPr/>
        </p:nvSpPr>
        <p:spPr>
          <a:xfrm>
            <a:off x="9951522" y="3129148"/>
            <a:ext cx="1056904" cy="718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Партнеры</a:t>
            </a:r>
          </a:p>
        </p:txBody>
      </p:sp>
      <p:sp>
        <p:nvSpPr>
          <p:cNvPr id="23" name="Овал 22"/>
          <p:cNvSpPr/>
          <p:nvPr/>
        </p:nvSpPr>
        <p:spPr>
          <a:xfrm>
            <a:off x="7358744" y="4548249"/>
            <a:ext cx="1167740" cy="712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4" name="Овал 23"/>
          <p:cNvSpPr/>
          <p:nvPr/>
        </p:nvSpPr>
        <p:spPr>
          <a:xfrm>
            <a:off x="8692738" y="4904508"/>
            <a:ext cx="1139956" cy="688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ОУС</a:t>
            </a:r>
          </a:p>
        </p:txBody>
      </p:sp>
      <p:sp>
        <p:nvSpPr>
          <p:cNvPr id="25" name="Овал 24"/>
          <p:cNvSpPr/>
          <p:nvPr/>
        </p:nvSpPr>
        <p:spPr>
          <a:xfrm>
            <a:off x="10105901" y="4239491"/>
            <a:ext cx="1021278" cy="795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Учителя</a:t>
            </a:r>
          </a:p>
        </p:txBody>
      </p:sp>
      <p:sp>
        <p:nvSpPr>
          <p:cNvPr id="26" name="Овал 25"/>
          <p:cNvSpPr/>
          <p:nvPr/>
        </p:nvSpPr>
        <p:spPr>
          <a:xfrm>
            <a:off x="8383978" y="3640177"/>
            <a:ext cx="1448715" cy="90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Ученики</a:t>
            </a:r>
          </a:p>
        </p:txBody>
      </p:sp>
      <p:sp>
        <p:nvSpPr>
          <p:cNvPr id="28" name="Овал 27"/>
          <p:cNvSpPr/>
          <p:nvPr/>
        </p:nvSpPr>
        <p:spPr>
          <a:xfrm>
            <a:off x="4078966" y="3774917"/>
            <a:ext cx="1331495" cy="687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242806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3879751" y="1548148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177</Words>
  <Application>Microsoft Office PowerPoint</Application>
  <PresentationFormat>Широкоэкранный</PresentationFormat>
  <Paragraphs>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Управление качеством образования в ОУ в условиях введения обновленных ФГОС НОО и ФГОС ООП. </vt:lpstr>
      <vt:lpstr>Как обеспечить единство образовательного пространства в муниципалитете и ОУ? </vt:lpstr>
      <vt:lpstr>Взаимодействие субъектов в решении  обозначенной проблемы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17</cp:revision>
  <dcterms:created xsi:type="dcterms:W3CDTF">2021-12-05T12:50:35Z</dcterms:created>
  <dcterms:modified xsi:type="dcterms:W3CDTF">2022-09-13T07:45:03Z</dcterms:modified>
</cp:coreProperties>
</file>