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tiff" ContentType="image/tiff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9" r:id="rId6"/>
    <p:sldId id="268" r:id="rId7"/>
    <p:sldId id="267" r:id="rId8"/>
    <p:sldId id="266" r:id="rId9"/>
    <p:sldId id="264" r:id="rId10"/>
    <p:sldId id="270" r:id="rId11"/>
    <p:sldId id="276" r:id="rId12"/>
    <p:sldId id="277" r:id="rId13"/>
    <p:sldId id="259" r:id="rId14"/>
    <p:sldId id="275" r:id="rId15"/>
    <p:sldId id="278" r:id="rId16"/>
    <p:sldId id="279" r:id="rId17"/>
    <p:sldId id="280" r:id="rId18"/>
    <p:sldId id="274" r:id="rId19"/>
    <p:sldId id="273" r:id="rId20"/>
    <p:sldId id="281" r:id="rId21"/>
    <p:sldId id="282" r:id="rId22"/>
    <p:sldId id="272" r:id="rId23"/>
    <p:sldId id="271" r:id="rId24"/>
    <p:sldId id="258" r:id="rId25"/>
    <p:sldId id="286" r:id="rId26"/>
    <p:sldId id="285" r:id="rId27"/>
    <p:sldId id="284" r:id="rId28"/>
    <p:sldId id="283" r:id="rId29"/>
    <p:sldId id="287" r:id="rId30"/>
    <p:sldId id="26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ADD7"/>
    <a:srgbClr val="E1EBF7"/>
    <a:srgbClr val="D4DD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1496C0"/>
              </a:solidFill>
            </c:spPr>
          </c:dPt>
          <c:dPt>
            <c:idx val="1"/>
            <c:spPr>
              <a:solidFill>
                <a:srgbClr val="00CC9C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502804.3</c:v>
                </c:pt>
                <c:pt idx="1">
                  <c:v>499497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1496C0"/>
              </a:solidFill>
            </c:spPr>
          </c:dPt>
          <c:dPt>
            <c:idx val="1"/>
            <c:spPr>
              <a:solidFill>
                <a:srgbClr val="00CC9C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502804.3</c:v>
                </c:pt>
                <c:pt idx="1">
                  <c:v>499497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1496C0"/>
              </a:solidFill>
            </c:spPr>
          </c:dPt>
          <c:dPt>
            <c:idx val="1"/>
            <c:spPr>
              <a:solidFill>
                <a:srgbClr val="00CC9C"/>
              </a:solidFill>
            </c:spPr>
          </c:dPt>
          <c:cat>
            <c:strRef>
              <c:f>Лист1!$A$2:$A$3</c:f>
              <c:strCache>
                <c:ptCount val="2"/>
                <c:pt idx="0">
                  <c:v>2018 г.</c:v>
                </c:pt>
                <c:pt idx="1">
                  <c:v>2019 г.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502804.3</c:v>
                </c:pt>
                <c:pt idx="1">
                  <c:v>499497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средний балл по муниципалитету</c:v>
                </c:pt>
              </c:strCache>
            </c:strRef>
          </c:tx>
          <c:spPr>
            <a:solidFill>
              <a:srgbClr val="16B863"/>
            </a:solidFill>
          </c:spPr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'Лист1'!$A$2:$A$5</c:f>
              <c:strCache>
                <c:ptCount val="3"/>
                <c:pt idx="0">
                  <c:v>математика (профиль)</c:v>
                </c:pt>
                <c:pt idx="1">
                  <c:v>физика</c:v>
                </c:pt>
                <c:pt idx="2">
                  <c:v>информатика и ИКТ</c:v>
                </c:pt>
              </c:strCache>
            </c:strRef>
          </c:cat>
          <c:val>
            <c:numRef>
              <c:f>'Лист1'!$B$2:$B$5</c:f>
              <c:numCache>
                <c:formatCode>General</c:formatCode>
                <c:ptCount val="4"/>
                <c:pt idx="0">
                  <c:v>47.55</c:v>
                </c:pt>
                <c:pt idx="1">
                  <c:v>57.3</c:v>
                </c:pt>
                <c:pt idx="2">
                  <c:v>59.33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средний балл по специализированным классам</c:v>
                </c:pt>
              </c:strCache>
            </c:strRef>
          </c:tx>
          <c:spPr>
            <a:solidFill>
              <a:srgbClr val="4BACC6">
                <a:lumMod val="75000"/>
              </a:srgbClr>
            </a:solidFill>
          </c:spPr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'Лист1'!$A$2:$A$5</c:f>
              <c:strCache>
                <c:ptCount val="3"/>
                <c:pt idx="0">
                  <c:v>математика (профиль)</c:v>
                </c:pt>
                <c:pt idx="1">
                  <c:v>физика</c:v>
                </c:pt>
                <c:pt idx="2">
                  <c:v>информатика и ИКТ</c:v>
                </c:pt>
              </c:strCache>
            </c:strRef>
          </c:cat>
          <c:val>
            <c:numRef>
              <c:f>'Лист1'!$C$2:$C$5</c:f>
              <c:numCache>
                <c:formatCode>General</c:formatCode>
                <c:ptCount val="4"/>
                <c:pt idx="0">
                  <c:v>91.35</c:v>
                </c:pt>
                <c:pt idx="1">
                  <c:v>97.149999999999991</c:v>
                </c:pt>
                <c:pt idx="2">
                  <c:v>95.75</c:v>
                </c:pt>
              </c:numCache>
            </c:numRef>
          </c:val>
        </c:ser>
        <c:shape val="box"/>
        <c:axId val="163041664"/>
        <c:axId val="163043200"/>
        <c:axId val="0"/>
      </c:bar3DChart>
      <c:catAx>
        <c:axId val="163041664"/>
        <c:scaling>
          <c:orientation val="minMax"/>
        </c:scaling>
        <c:axPos val="l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63043200"/>
        <c:crosses val="autoZero"/>
        <c:auto val="1"/>
        <c:lblAlgn val="ctr"/>
        <c:lblOffset val="100"/>
      </c:catAx>
      <c:valAx>
        <c:axId val="163043200"/>
        <c:scaling>
          <c:orientation val="minMax"/>
        </c:scaling>
        <c:axPos val="b"/>
        <c:majorGridlines/>
        <c:numFmt formatCode="General" sourceLinked="1"/>
        <c:tickLblPos val="nextTo"/>
        <c:crossAx val="16304166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800"/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1496C0"/>
            </a:solidFill>
          </c:spPr>
          <c:dPt>
            <c:idx val="1"/>
            <c:spPr>
              <a:solidFill>
                <a:srgbClr val="0F6D6F"/>
              </a:solidFill>
            </c:spPr>
          </c:dPt>
          <c:dPt>
            <c:idx val="2"/>
            <c:spPr>
              <a:solidFill>
                <a:srgbClr val="00CC9C"/>
              </a:solidFill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33.33</c:v>
                </c:pt>
                <c:pt idx="1">
                  <c:v>33.33</c:v>
                </c:pt>
                <c:pt idx="2">
                  <c:v>33.33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1445824706694291"/>
          <c:y val="5.9701492537313494E-3"/>
          <c:w val="0.53657694962042757"/>
          <c:h val="0.928358208955223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CC9C"/>
            </a:solidFill>
          </c:spPr>
          <c:dPt>
            <c:idx val="0"/>
            <c:spPr>
              <a:solidFill>
                <a:srgbClr val="CC0000"/>
              </a:solidFill>
            </c:spPr>
          </c:dPt>
          <c:dPt>
            <c:idx val="1"/>
            <c:spPr>
              <a:solidFill>
                <a:srgbClr val="FF5353"/>
              </a:solidFill>
            </c:spPr>
          </c:dPt>
          <c:dPt>
            <c:idx val="2"/>
            <c:spPr>
              <a:solidFill>
                <a:srgbClr val="1496C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firstSliceAng val="0"/>
        <c:holeSize val="78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AD852A-1556-4E21-81AB-3766F08D0286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ECB91A-46BF-4787-8BEE-4F54F3068953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Муниципальная стратегия развития системы образования города Минусинска до 2020 года</a:t>
          </a:r>
          <a:endParaRPr lang="ru-RU" dirty="0"/>
        </a:p>
      </dgm:t>
    </dgm:pt>
    <dgm:pt modelId="{A158A401-05B6-4546-AF31-F5CF09198453}" type="parTrans" cxnId="{86C30228-FE7D-4B62-964F-9D7B3F174CAE}">
      <dgm:prSet/>
      <dgm:spPr/>
      <dgm:t>
        <a:bodyPr/>
        <a:lstStyle/>
        <a:p>
          <a:endParaRPr lang="ru-RU"/>
        </a:p>
      </dgm:t>
    </dgm:pt>
    <dgm:pt modelId="{D5ADAF20-A623-4D5C-88E7-E11E3FB2874C}" type="sibTrans" cxnId="{86C30228-FE7D-4B62-964F-9D7B3F174CAE}">
      <dgm:prSet/>
      <dgm:spPr/>
      <dgm:t>
        <a:bodyPr/>
        <a:lstStyle/>
        <a:p>
          <a:endParaRPr lang="ru-RU"/>
        </a:p>
      </dgm:t>
    </dgm:pt>
    <dgm:pt modelId="{2906D902-DFAD-40D9-9583-AF010A5B5ADF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повышение профессионального уровня руководителей и педагогов</a:t>
          </a:r>
          <a:endParaRPr lang="ru-RU" sz="1200" dirty="0"/>
        </a:p>
      </dgm:t>
    </dgm:pt>
    <dgm:pt modelId="{04294C1A-ED93-422F-A188-DBA911505032}" type="parTrans" cxnId="{AC8D200A-8795-483B-9A9A-A02A672ABC4A}">
      <dgm:prSet/>
      <dgm:spPr/>
      <dgm:t>
        <a:bodyPr/>
        <a:lstStyle/>
        <a:p>
          <a:endParaRPr lang="ru-RU"/>
        </a:p>
      </dgm:t>
    </dgm:pt>
    <dgm:pt modelId="{C6E66FD9-216B-4A25-9F09-9E527D0F1B1C}" type="sibTrans" cxnId="{AC8D200A-8795-483B-9A9A-A02A672ABC4A}">
      <dgm:prSet/>
      <dgm:spPr/>
      <dgm:t>
        <a:bodyPr/>
        <a:lstStyle/>
        <a:p>
          <a:endParaRPr lang="ru-RU"/>
        </a:p>
      </dgm:t>
    </dgm:pt>
    <dgm:pt modelId="{8CD716D3-8826-4975-8FCC-4E571935EE8F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возможности в достижении современного качества образования</a:t>
          </a:r>
          <a:endParaRPr lang="ru-RU" sz="1200" dirty="0"/>
        </a:p>
      </dgm:t>
    </dgm:pt>
    <dgm:pt modelId="{FED471BE-5293-433F-9D6B-E9CBC0C06B34}" type="parTrans" cxnId="{8FC306CE-853E-4952-A217-718FEB502A5D}">
      <dgm:prSet/>
      <dgm:spPr/>
      <dgm:t>
        <a:bodyPr/>
        <a:lstStyle/>
        <a:p>
          <a:endParaRPr lang="ru-RU"/>
        </a:p>
      </dgm:t>
    </dgm:pt>
    <dgm:pt modelId="{607274CE-0555-4E24-9622-9F488AA172B2}" type="sibTrans" cxnId="{8FC306CE-853E-4952-A217-718FEB502A5D}">
      <dgm:prSet/>
      <dgm:spPr/>
      <dgm:t>
        <a:bodyPr/>
        <a:lstStyle/>
        <a:p>
          <a:endParaRPr lang="ru-RU"/>
        </a:p>
      </dgm:t>
    </dgm:pt>
    <dgm:pt modelId="{673AA42A-58E5-4DBE-B148-70E168AA5E60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36 образовательных учреждений  </a:t>
          </a:r>
        </a:p>
        <a:p>
          <a:pPr rtl="0"/>
          <a:r>
            <a: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13537 детей </a:t>
          </a:r>
          <a:endParaRPr lang="ru-RU" sz="1200" dirty="0"/>
        </a:p>
      </dgm:t>
    </dgm:pt>
    <dgm:pt modelId="{DB71430A-17A3-460B-9A22-011626269B5B}" type="parTrans" cxnId="{97918FEA-E795-461C-9473-78983BB65CBC}">
      <dgm:prSet/>
      <dgm:spPr/>
      <dgm:t>
        <a:bodyPr/>
        <a:lstStyle/>
        <a:p>
          <a:endParaRPr lang="ru-RU"/>
        </a:p>
      </dgm:t>
    </dgm:pt>
    <dgm:pt modelId="{750B047F-D738-46BD-A771-15D4CD1EC70B}" type="sibTrans" cxnId="{97918FEA-E795-461C-9473-78983BB65CBC}">
      <dgm:prSet/>
      <dgm:spPr/>
      <dgm:t>
        <a:bodyPr/>
        <a:lstStyle/>
        <a:p>
          <a:endParaRPr lang="ru-RU"/>
        </a:p>
      </dgm:t>
    </dgm:pt>
    <dgm:pt modelId="{68B77231-AB46-4D30-A9E4-F982D0B21FFA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освоение инноваций и ориентирование на самые передовые направления</a:t>
          </a:r>
          <a:endParaRPr lang="ru-RU" sz="1200" dirty="0"/>
        </a:p>
      </dgm:t>
    </dgm:pt>
    <dgm:pt modelId="{C2A17318-B59C-482F-9788-405273B3EB33}" type="parTrans" cxnId="{B7E07BC7-A14C-4925-9CBF-87924B50B7DC}">
      <dgm:prSet/>
      <dgm:spPr/>
      <dgm:t>
        <a:bodyPr/>
        <a:lstStyle/>
        <a:p>
          <a:endParaRPr lang="ru-RU"/>
        </a:p>
      </dgm:t>
    </dgm:pt>
    <dgm:pt modelId="{8560BD20-6221-420F-BCAE-F5D7599DCD92}" type="sibTrans" cxnId="{B7E07BC7-A14C-4925-9CBF-87924B50B7DC}">
      <dgm:prSet/>
      <dgm:spPr/>
      <dgm:t>
        <a:bodyPr/>
        <a:lstStyle/>
        <a:p>
          <a:endParaRPr lang="ru-RU"/>
        </a:p>
      </dgm:t>
    </dgm:pt>
    <dgm:pt modelId="{B2B05236-88F2-42FA-B9CF-F1EB07AE918E}">
      <dgm:prSet/>
      <dgm:spPr/>
    </dgm:pt>
    <dgm:pt modelId="{CC37C920-7FA5-4335-A839-1C65C2493C7F}" type="parTrans" cxnId="{02A7D967-D072-491B-BCF1-AF0B3A00E7E6}">
      <dgm:prSet/>
      <dgm:spPr/>
      <dgm:t>
        <a:bodyPr/>
        <a:lstStyle/>
        <a:p>
          <a:endParaRPr lang="ru-RU"/>
        </a:p>
      </dgm:t>
    </dgm:pt>
    <dgm:pt modelId="{B066C520-EC61-4F32-BE07-F54E9AE18498}" type="sibTrans" cxnId="{02A7D967-D072-491B-BCF1-AF0B3A00E7E6}">
      <dgm:prSet/>
      <dgm:spPr/>
      <dgm:t>
        <a:bodyPr/>
        <a:lstStyle/>
        <a:p>
          <a:endParaRPr lang="ru-RU"/>
        </a:p>
      </dgm:t>
    </dgm:pt>
    <dgm:pt modelId="{911CBC79-BD26-4DC5-86FE-9E40F882C093}" type="pres">
      <dgm:prSet presAssocID="{87AD852A-1556-4E21-81AB-3766F08D028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D18FA57-7E55-459F-AB06-A908328DC600}" type="pres">
      <dgm:prSet presAssocID="{EDECB91A-46BF-4787-8BEE-4F54F3068953}" presName="centerShape" presStyleLbl="node0" presStyleIdx="0" presStyleCnt="1" custScaleX="139099" custScaleY="112043"/>
      <dgm:spPr/>
      <dgm:t>
        <a:bodyPr/>
        <a:lstStyle/>
        <a:p>
          <a:endParaRPr lang="ru-RU"/>
        </a:p>
      </dgm:t>
    </dgm:pt>
    <dgm:pt modelId="{F41A3CBD-05D1-4D1F-9052-EFBFEAF1D90E}" type="pres">
      <dgm:prSet presAssocID="{2906D902-DFAD-40D9-9583-AF010A5B5ADF}" presName="node" presStyleLbl="node1" presStyleIdx="0" presStyleCnt="4" custScaleX="180643" custScaleY="134176" custRadScaleRad="98702" custRadScaleInc="-6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72B7E9-633D-45F7-9456-FE4E056C9067}" type="pres">
      <dgm:prSet presAssocID="{2906D902-DFAD-40D9-9583-AF010A5B5ADF}" presName="dummy" presStyleCnt="0"/>
      <dgm:spPr/>
    </dgm:pt>
    <dgm:pt modelId="{9968CA6B-85BD-4CFF-A188-9287D8E0F459}" type="pres">
      <dgm:prSet presAssocID="{C6E66FD9-216B-4A25-9F09-9E527D0F1B1C}" presName="sibTrans" presStyleLbl="sibTrans2D1" presStyleIdx="0" presStyleCnt="4"/>
      <dgm:spPr/>
    </dgm:pt>
    <dgm:pt modelId="{28127C2A-85D9-4E56-8EEA-1D30F2D1AF08}" type="pres">
      <dgm:prSet presAssocID="{8CD716D3-8826-4975-8FCC-4E571935EE8F}" presName="node" presStyleLbl="node1" presStyleIdx="1" presStyleCnt="4" custScaleX="166881" custScaleY="136737" custRadScaleRad="140040" custRadScaleInc="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BADAA-62C4-4924-96FE-A82637B2C9CB}" type="pres">
      <dgm:prSet presAssocID="{8CD716D3-8826-4975-8FCC-4E571935EE8F}" presName="dummy" presStyleCnt="0"/>
      <dgm:spPr/>
    </dgm:pt>
    <dgm:pt modelId="{78C9B8B4-7F87-45F2-A38A-574674128198}" type="pres">
      <dgm:prSet presAssocID="{607274CE-0555-4E24-9622-9F488AA172B2}" presName="sibTrans" presStyleLbl="sibTrans2D1" presStyleIdx="1" presStyleCnt="4"/>
      <dgm:spPr/>
    </dgm:pt>
    <dgm:pt modelId="{FEA60044-B81B-4AFD-AE73-1B2ED78C075D}" type="pres">
      <dgm:prSet presAssocID="{673AA42A-58E5-4DBE-B148-70E168AA5E60}" presName="node" presStyleLbl="node1" presStyleIdx="2" presStyleCnt="4" custScaleX="171842" custScaleY="1343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A59076-A6E1-466B-A0D4-897E774E5AB2}" type="pres">
      <dgm:prSet presAssocID="{673AA42A-58E5-4DBE-B148-70E168AA5E60}" presName="dummy" presStyleCnt="0"/>
      <dgm:spPr/>
    </dgm:pt>
    <dgm:pt modelId="{A0DD672C-269F-41DB-922B-52E9E4D32B03}" type="pres">
      <dgm:prSet presAssocID="{750B047F-D738-46BD-A771-15D4CD1EC70B}" presName="sibTrans" presStyleLbl="sibTrans2D1" presStyleIdx="2" presStyleCnt="4"/>
      <dgm:spPr/>
    </dgm:pt>
    <dgm:pt modelId="{B2305C4A-916A-4E4D-B6FE-4EA3D403EABB}" type="pres">
      <dgm:prSet presAssocID="{68B77231-AB46-4D30-A9E4-F982D0B21FFA}" presName="node" presStyleLbl="node1" presStyleIdx="3" presStyleCnt="4" custScaleX="160311" custScaleY="143228" custRadScaleRad="137740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3DEF0F-7406-4179-B03D-43C4BB7F3924}" type="pres">
      <dgm:prSet presAssocID="{68B77231-AB46-4D30-A9E4-F982D0B21FFA}" presName="dummy" presStyleCnt="0"/>
      <dgm:spPr/>
    </dgm:pt>
    <dgm:pt modelId="{7CAD19E0-734F-47B7-B9FD-A18ED2DB25B3}" type="pres">
      <dgm:prSet presAssocID="{8560BD20-6221-420F-BCAE-F5D7599DCD92}" presName="sibTrans" presStyleLbl="sibTrans2D1" presStyleIdx="3" presStyleCnt="4"/>
      <dgm:spPr/>
    </dgm:pt>
  </dgm:ptLst>
  <dgm:cxnLst>
    <dgm:cxn modelId="{B9EB5C09-78A1-4518-9161-8E825E1B647B}" type="presOf" srcId="{68B77231-AB46-4D30-A9E4-F982D0B21FFA}" destId="{B2305C4A-916A-4E4D-B6FE-4EA3D403EABB}" srcOrd="0" destOrd="0" presId="urn:microsoft.com/office/officeart/2005/8/layout/radial6"/>
    <dgm:cxn modelId="{AC8D200A-8795-483B-9A9A-A02A672ABC4A}" srcId="{EDECB91A-46BF-4787-8BEE-4F54F3068953}" destId="{2906D902-DFAD-40D9-9583-AF010A5B5ADF}" srcOrd="0" destOrd="0" parTransId="{04294C1A-ED93-422F-A188-DBA911505032}" sibTransId="{C6E66FD9-216B-4A25-9F09-9E527D0F1B1C}"/>
    <dgm:cxn modelId="{7FDCECDF-2821-4C0D-89A1-9845F219007A}" type="presOf" srcId="{87AD852A-1556-4E21-81AB-3766F08D0286}" destId="{911CBC79-BD26-4DC5-86FE-9E40F882C093}" srcOrd="0" destOrd="0" presId="urn:microsoft.com/office/officeart/2005/8/layout/radial6"/>
    <dgm:cxn modelId="{97918FEA-E795-461C-9473-78983BB65CBC}" srcId="{EDECB91A-46BF-4787-8BEE-4F54F3068953}" destId="{673AA42A-58E5-4DBE-B148-70E168AA5E60}" srcOrd="2" destOrd="0" parTransId="{DB71430A-17A3-460B-9A22-011626269B5B}" sibTransId="{750B047F-D738-46BD-A771-15D4CD1EC70B}"/>
    <dgm:cxn modelId="{C3D84897-EEF6-42D2-AC04-8296822243C0}" type="presOf" srcId="{8560BD20-6221-420F-BCAE-F5D7599DCD92}" destId="{7CAD19E0-734F-47B7-B9FD-A18ED2DB25B3}" srcOrd="0" destOrd="0" presId="urn:microsoft.com/office/officeart/2005/8/layout/radial6"/>
    <dgm:cxn modelId="{235F2CD6-6E7C-45E1-BB7F-3DACF2CCA3A3}" type="presOf" srcId="{750B047F-D738-46BD-A771-15D4CD1EC70B}" destId="{A0DD672C-269F-41DB-922B-52E9E4D32B03}" srcOrd="0" destOrd="0" presId="urn:microsoft.com/office/officeart/2005/8/layout/radial6"/>
    <dgm:cxn modelId="{1CEBC745-588B-4674-99D0-BA6A45BCD9E6}" type="presOf" srcId="{EDECB91A-46BF-4787-8BEE-4F54F3068953}" destId="{9D18FA57-7E55-459F-AB06-A908328DC600}" srcOrd="0" destOrd="0" presId="urn:microsoft.com/office/officeart/2005/8/layout/radial6"/>
    <dgm:cxn modelId="{86C30228-FE7D-4B62-964F-9D7B3F174CAE}" srcId="{87AD852A-1556-4E21-81AB-3766F08D0286}" destId="{EDECB91A-46BF-4787-8BEE-4F54F3068953}" srcOrd="0" destOrd="0" parTransId="{A158A401-05B6-4546-AF31-F5CF09198453}" sibTransId="{D5ADAF20-A623-4D5C-88E7-E11E3FB2874C}"/>
    <dgm:cxn modelId="{7024BDEE-076A-41EA-8412-4B32C3193A78}" type="presOf" srcId="{2906D902-DFAD-40D9-9583-AF010A5B5ADF}" destId="{F41A3CBD-05D1-4D1F-9052-EFBFEAF1D90E}" srcOrd="0" destOrd="0" presId="urn:microsoft.com/office/officeart/2005/8/layout/radial6"/>
    <dgm:cxn modelId="{02A7D967-D072-491B-BCF1-AF0B3A00E7E6}" srcId="{87AD852A-1556-4E21-81AB-3766F08D0286}" destId="{B2B05236-88F2-42FA-B9CF-F1EB07AE918E}" srcOrd="1" destOrd="0" parTransId="{CC37C920-7FA5-4335-A839-1C65C2493C7F}" sibTransId="{B066C520-EC61-4F32-BE07-F54E9AE18498}"/>
    <dgm:cxn modelId="{04AA35B6-287A-4CF2-A0C6-9561CCF786EA}" type="presOf" srcId="{C6E66FD9-216B-4A25-9F09-9E527D0F1B1C}" destId="{9968CA6B-85BD-4CFF-A188-9287D8E0F459}" srcOrd="0" destOrd="0" presId="urn:microsoft.com/office/officeart/2005/8/layout/radial6"/>
    <dgm:cxn modelId="{4605872E-B851-4E34-A115-8188DD144B39}" type="presOf" srcId="{673AA42A-58E5-4DBE-B148-70E168AA5E60}" destId="{FEA60044-B81B-4AFD-AE73-1B2ED78C075D}" srcOrd="0" destOrd="0" presId="urn:microsoft.com/office/officeart/2005/8/layout/radial6"/>
    <dgm:cxn modelId="{B7E07BC7-A14C-4925-9CBF-87924B50B7DC}" srcId="{EDECB91A-46BF-4787-8BEE-4F54F3068953}" destId="{68B77231-AB46-4D30-A9E4-F982D0B21FFA}" srcOrd="3" destOrd="0" parTransId="{C2A17318-B59C-482F-9788-405273B3EB33}" sibTransId="{8560BD20-6221-420F-BCAE-F5D7599DCD92}"/>
    <dgm:cxn modelId="{5E394AF1-12B7-41D1-9B85-4045DBB2C597}" type="presOf" srcId="{8CD716D3-8826-4975-8FCC-4E571935EE8F}" destId="{28127C2A-85D9-4E56-8EEA-1D30F2D1AF08}" srcOrd="0" destOrd="0" presId="urn:microsoft.com/office/officeart/2005/8/layout/radial6"/>
    <dgm:cxn modelId="{D2AF5777-75AA-4A68-B403-9678F23F1B23}" type="presOf" srcId="{607274CE-0555-4E24-9622-9F488AA172B2}" destId="{78C9B8B4-7F87-45F2-A38A-574674128198}" srcOrd="0" destOrd="0" presId="urn:microsoft.com/office/officeart/2005/8/layout/radial6"/>
    <dgm:cxn modelId="{8FC306CE-853E-4952-A217-718FEB502A5D}" srcId="{EDECB91A-46BF-4787-8BEE-4F54F3068953}" destId="{8CD716D3-8826-4975-8FCC-4E571935EE8F}" srcOrd="1" destOrd="0" parTransId="{FED471BE-5293-433F-9D6B-E9CBC0C06B34}" sibTransId="{607274CE-0555-4E24-9622-9F488AA172B2}"/>
    <dgm:cxn modelId="{4A202A07-915F-4244-B459-2432517D0A57}" type="presParOf" srcId="{911CBC79-BD26-4DC5-86FE-9E40F882C093}" destId="{9D18FA57-7E55-459F-AB06-A908328DC600}" srcOrd="0" destOrd="0" presId="urn:microsoft.com/office/officeart/2005/8/layout/radial6"/>
    <dgm:cxn modelId="{00AA0F72-B555-4C4E-87C4-CBEEA46329BE}" type="presParOf" srcId="{911CBC79-BD26-4DC5-86FE-9E40F882C093}" destId="{F41A3CBD-05D1-4D1F-9052-EFBFEAF1D90E}" srcOrd="1" destOrd="0" presId="urn:microsoft.com/office/officeart/2005/8/layout/radial6"/>
    <dgm:cxn modelId="{F3F09EE3-6C53-42DC-9A9D-09C7B8045A92}" type="presParOf" srcId="{911CBC79-BD26-4DC5-86FE-9E40F882C093}" destId="{6F72B7E9-633D-45F7-9456-FE4E056C9067}" srcOrd="2" destOrd="0" presId="urn:microsoft.com/office/officeart/2005/8/layout/radial6"/>
    <dgm:cxn modelId="{CADF442C-818D-479E-A5FA-DF0E63EC269F}" type="presParOf" srcId="{911CBC79-BD26-4DC5-86FE-9E40F882C093}" destId="{9968CA6B-85BD-4CFF-A188-9287D8E0F459}" srcOrd="3" destOrd="0" presId="urn:microsoft.com/office/officeart/2005/8/layout/radial6"/>
    <dgm:cxn modelId="{585A576F-8455-48B9-93F0-77F5EDB89D5A}" type="presParOf" srcId="{911CBC79-BD26-4DC5-86FE-9E40F882C093}" destId="{28127C2A-85D9-4E56-8EEA-1D30F2D1AF08}" srcOrd="4" destOrd="0" presId="urn:microsoft.com/office/officeart/2005/8/layout/radial6"/>
    <dgm:cxn modelId="{B6F4FFC5-183A-4B02-8608-89CB00A0AED0}" type="presParOf" srcId="{911CBC79-BD26-4DC5-86FE-9E40F882C093}" destId="{68BBADAA-62C4-4924-96FE-A82637B2C9CB}" srcOrd="5" destOrd="0" presId="urn:microsoft.com/office/officeart/2005/8/layout/radial6"/>
    <dgm:cxn modelId="{060C5020-E34E-4737-B58C-5D56234F91D6}" type="presParOf" srcId="{911CBC79-BD26-4DC5-86FE-9E40F882C093}" destId="{78C9B8B4-7F87-45F2-A38A-574674128198}" srcOrd="6" destOrd="0" presId="urn:microsoft.com/office/officeart/2005/8/layout/radial6"/>
    <dgm:cxn modelId="{E17265CE-8874-412E-9530-E1C8B7F5B796}" type="presParOf" srcId="{911CBC79-BD26-4DC5-86FE-9E40F882C093}" destId="{FEA60044-B81B-4AFD-AE73-1B2ED78C075D}" srcOrd="7" destOrd="0" presId="urn:microsoft.com/office/officeart/2005/8/layout/radial6"/>
    <dgm:cxn modelId="{B7EDDA9B-543A-46F2-9F1F-E771A06DE6B5}" type="presParOf" srcId="{911CBC79-BD26-4DC5-86FE-9E40F882C093}" destId="{35A59076-A6E1-466B-A0D4-897E774E5AB2}" srcOrd="8" destOrd="0" presId="urn:microsoft.com/office/officeart/2005/8/layout/radial6"/>
    <dgm:cxn modelId="{0D32F5C4-DB94-469B-8DEA-4000ADE8EC81}" type="presParOf" srcId="{911CBC79-BD26-4DC5-86FE-9E40F882C093}" destId="{A0DD672C-269F-41DB-922B-52E9E4D32B03}" srcOrd="9" destOrd="0" presId="urn:microsoft.com/office/officeart/2005/8/layout/radial6"/>
    <dgm:cxn modelId="{B64C6957-F933-420F-A796-4A7A9BE1DF7B}" type="presParOf" srcId="{911CBC79-BD26-4DC5-86FE-9E40F882C093}" destId="{B2305C4A-916A-4E4D-B6FE-4EA3D403EABB}" srcOrd="10" destOrd="0" presId="urn:microsoft.com/office/officeart/2005/8/layout/radial6"/>
    <dgm:cxn modelId="{B02E067E-2F5A-40CB-8F62-2253FA914376}" type="presParOf" srcId="{911CBC79-BD26-4DC5-86FE-9E40F882C093}" destId="{023DEF0F-7406-4179-B03D-43C4BB7F3924}" srcOrd="11" destOrd="0" presId="urn:microsoft.com/office/officeart/2005/8/layout/radial6"/>
    <dgm:cxn modelId="{D406DBF6-3C6F-4929-B1D7-B2B3E7C82850}" type="presParOf" srcId="{911CBC79-BD26-4DC5-86FE-9E40F882C093}" destId="{7CAD19E0-734F-47B7-B9FD-A18ED2DB25B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FD6107-74DF-44E2-A970-2FB692F9975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71F159-176F-4E36-9213-A5EA298C0F38}">
      <dgm:prSet phldrT="[Текст]"/>
      <dgm:spPr/>
      <dgm:t>
        <a:bodyPr/>
        <a:lstStyle/>
        <a:p>
          <a:r>
            <a:rPr lang="ru-RU" b="1" dirty="0" smtClean="0"/>
            <a:t>Автоматизированные процессы управления качеством образования</a:t>
          </a:r>
          <a:endParaRPr lang="ru-RU" b="1" dirty="0"/>
        </a:p>
      </dgm:t>
    </dgm:pt>
    <dgm:pt modelId="{22EA78F2-72FF-4572-AEF5-F0244494CE89}" type="parTrans" cxnId="{5C7FC7D5-C6BB-401B-8D84-23F2DFDA7504}">
      <dgm:prSet/>
      <dgm:spPr/>
      <dgm:t>
        <a:bodyPr/>
        <a:lstStyle/>
        <a:p>
          <a:endParaRPr lang="ru-RU"/>
        </a:p>
      </dgm:t>
    </dgm:pt>
    <dgm:pt modelId="{FAC072BA-61A7-4AB7-8D0D-27A5160F7176}" type="sibTrans" cxnId="{5C7FC7D5-C6BB-401B-8D84-23F2DFDA7504}">
      <dgm:prSet/>
      <dgm:spPr/>
      <dgm:t>
        <a:bodyPr/>
        <a:lstStyle/>
        <a:p>
          <a:endParaRPr lang="ru-RU"/>
        </a:p>
      </dgm:t>
    </dgm:pt>
    <dgm:pt modelId="{7BBF596F-8D6F-4F83-917F-DE9BCB263E98}">
      <dgm:prSet phldrT="[Текст]" custT="1"/>
      <dgm:spPr/>
      <dgm:t>
        <a:bodyPr/>
        <a:lstStyle/>
        <a:p>
          <a:r>
            <a:rPr lang="ru-RU" sz="1100" dirty="0" smtClean="0"/>
            <a:t>доступ в Интернет;</a:t>
          </a:r>
          <a:endParaRPr lang="ru-RU" sz="1100" dirty="0"/>
        </a:p>
      </dgm:t>
    </dgm:pt>
    <dgm:pt modelId="{FBDBBAC7-2227-4CE7-B6EC-048DA0E61B42}" type="parTrans" cxnId="{374F18FD-4050-42BA-AF1A-BA6B1722739A}">
      <dgm:prSet/>
      <dgm:spPr/>
      <dgm:t>
        <a:bodyPr/>
        <a:lstStyle/>
        <a:p>
          <a:endParaRPr lang="ru-RU"/>
        </a:p>
      </dgm:t>
    </dgm:pt>
    <dgm:pt modelId="{EB847576-246E-4582-9F34-2CDFD9FB0727}" type="sibTrans" cxnId="{374F18FD-4050-42BA-AF1A-BA6B1722739A}">
      <dgm:prSet/>
      <dgm:spPr/>
      <dgm:t>
        <a:bodyPr/>
        <a:lstStyle/>
        <a:p>
          <a:endParaRPr lang="ru-RU"/>
        </a:p>
      </dgm:t>
    </dgm:pt>
    <dgm:pt modelId="{3CDC0AB4-4F4D-475F-A0E1-4FB6343BAF08}">
      <dgm:prSet phldrT="[Текст]" custT="1"/>
      <dgm:spPr/>
      <dgm:t>
        <a:bodyPr/>
        <a:lstStyle/>
        <a:p>
          <a:r>
            <a:rPr lang="ru-RU" sz="1100" dirty="0" smtClean="0"/>
            <a:t>безопасность образовательного процесса (видеонаблюдение, пропускная система  ИРБИС);</a:t>
          </a:r>
          <a:endParaRPr lang="ru-RU" sz="1100" dirty="0"/>
        </a:p>
      </dgm:t>
    </dgm:pt>
    <dgm:pt modelId="{21773743-0A33-4DA6-A279-B2E88F780B2D}" type="parTrans" cxnId="{877F6079-72E3-488A-9EB6-1D32F0142730}">
      <dgm:prSet/>
      <dgm:spPr/>
      <dgm:t>
        <a:bodyPr/>
        <a:lstStyle/>
        <a:p>
          <a:endParaRPr lang="ru-RU"/>
        </a:p>
      </dgm:t>
    </dgm:pt>
    <dgm:pt modelId="{E61588DE-9660-45B9-9F8A-D55B03228841}" type="sibTrans" cxnId="{877F6079-72E3-488A-9EB6-1D32F0142730}">
      <dgm:prSet/>
      <dgm:spPr/>
      <dgm:t>
        <a:bodyPr/>
        <a:lstStyle/>
        <a:p>
          <a:endParaRPr lang="ru-RU"/>
        </a:p>
      </dgm:t>
    </dgm:pt>
    <dgm:pt modelId="{3BCCC777-A7F3-47D6-8D2C-3A4B7B3F6EF1}">
      <dgm:prSet phldrT="[Текст]"/>
      <dgm:spPr/>
      <dgm:t>
        <a:bodyPr/>
        <a:lstStyle/>
        <a:p>
          <a:r>
            <a:rPr lang="ru-RU" b="1" dirty="0" smtClean="0"/>
            <a:t>Организация образовательного процесса, влияющего на качество образования </a:t>
          </a:r>
          <a:endParaRPr lang="ru-RU" b="1" dirty="0"/>
        </a:p>
      </dgm:t>
    </dgm:pt>
    <dgm:pt modelId="{603377DF-2F6D-4848-BA8A-524234CFB471}" type="parTrans" cxnId="{3A89F973-8305-41C4-9118-45054F96DD09}">
      <dgm:prSet/>
      <dgm:spPr/>
      <dgm:t>
        <a:bodyPr/>
        <a:lstStyle/>
        <a:p>
          <a:endParaRPr lang="ru-RU"/>
        </a:p>
      </dgm:t>
    </dgm:pt>
    <dgm:pt modelId="{83A60AE0-ECFC-493D-97FC-C811B04AA5F9}" type="sibTrans" cxnId="{3A89F973-8305-41C4-9118-45054F96DD09}">
      <dgm:prSet/>
      <dgm:spPr/>
      <dgm:t>
        <a:bodyPr/>
        <a:lstStyle/>
        <a:p>
          <a:endParaRPr lang="ru-RU"/>
        </a:p>
      </dgm:t>
    </dgm:pt>
    <dgm:pt modelId="{7666468F-1269-420F-9999-FFCA6B95AC54}">
      <dgm:prSet phldrT="[Текст]"/>
      <dgm:spPr/>
      <dgm:t>
        <a:bodyPr/>
        <a:lstStyle/>
        <a:p>
          <a:r>
            <a:rPr lang="ru-RU" dirty="0" smtClean="0"/>
            <a:t>электронные учебники  -  1345 экземпляров, в 7 общеобразовательных учреждениях;</a:t>
          </a:r>
          <a:endParaRPr lang="ru-RU" dirty="0"/>
        </a:p>
      </dgm:t>
    </dgm:pt>
    <dgm:pt modelId="{E2EC5481-1B53-426B-A6E8-78A652A34CCD}" type="parTrans" cxnId="{658278B5-01E8-426E-88D4-A1994B4AEB05}">
      <dgm:prSet/>
      <dgm:spPr/>
      <dgm:t>
        <a:bodyPr/>
        <a:lstStyle/>
        <a:p>
          <a:endParaRPr lang="ru-RU"/>
        </a:p>
      </dgm:t>
    </dgm:pt>
    <dgm:pt modelId="{5F1AE643-46EE-4C42-8A8A-84B6A427DD84}" type="sibTrans" cxnId="{658278B5-01E8-426E-88D4-A1994B4AEB05}">
      <dgm:prSet/>
      <dgm:spPr/>
      <dgm:t>
        <a:bodyPr/>
        <a:lstStyle/>
        <a:p>
          <a:endParaRPr lang="ru-RU"/>
        </a:p>
      </dgm:t>
    </dgm:pt>
    <dgm:pt modelId="{C16E6C8E-524A-4605-A2D8-9DA5F9933085}">
      <dgm:prSet phldrT="[Текст]"/>
      <dgm:spPr/>
      <dgm:t>
        <a:bodyPr/>
        <a:lstStyle/>
        <a:p>
          <a:r>
            <a:rPr lang="ru-RU" dirty="0" smtClean="0"/>
            <a:t>сетевые педагогические сообщества, информационные образовательные ресурсы</a:t>
          </a:r>
          <a:endParaRPr lang="ru-RU" dirty="0"/>
        </a:p>
      </dgm:t>
    </dgm:pt>
    <dgm:pt modelId="{C29AFD1F-17D7-4488-804A-B5A0126EFD9D}" type="parTrans" cxnId="{7ECB40B1-9567-4EAA-9DA8-ECE91CC559C7}">
      <dgm:prSet/>
      <dgm:spPr/>
      <dgm:t>
        <a:bodyPr/>
        <a:lstStyle/>
        <a:p>
          <a:endParaRPr lang="ru-RU"/>
        </a:p>
      </dgm:t>
    </dgm:pt>
    <dgm:pt modelId="{DF10A60B-9BD5-4C07-9C81-B580DEA700C4}" type="sibTrans" cxnId="{7ECB40B1-9567-4EAA-9DA8-ECE91CC559C7}">
      <dgm:prSet/>
      <dgm:spPr/>
      <dgm:t>
        <a:bodyPr/>
        <a:lstStyle/>
        <a:p>
          <a:endParaRPr lang="ru-RU"/>
        </a:p>
      </dgm:t>
    </dgm:pt>
    <dgm:pt modelId="{10B61977-7031-4E09-8F42-394976116E25}">
      <dgm:prSet phldrT="[Текст]" custT="1"/>
      <dgm:spPr/>
      <dgm:t>
        <a:bodyPr/>
        <a:lstStyle/>
        <a:p>
          <a:r>
            <a:rPr lang="ru-RU" sz="1100" dirty="0" smtClean="0"/>
            <a:t>официальные сайты образовательных учреждений;</a:t>
          </a:r>
          <a:endParaRPr lang="ru-RU" sz="1100" dirty="0"/>
        </a:p>
      </dgm:t>
    </dgm:pt>
    <dgm:pt modelId="{2E8F84AD-9D47-4C32-8E25-430773330047}" type="parTrans" cxnId="{76353C9E-5515-4B30-B32E-250B02039061}">
      <dgm:prSet/>
      <dgm:spPr/>
      <dgm:t>
        <a:bodyPr/>
        <a:lstStyle/>
        <a:p>
          <a:endParaRPr lang="ru-RU"/>
        </a:p>
      </dgm:t>
    </dgm:pt>
    <dgm:pt modelId="{02C39EB1-9CFD-4849-9BB9-CB673F6A02E1}" type="sibTrans" cxnId="{76353C9E-5515-4B30-B32E-250B02039061}">
      <dgm:prSet/>
      <dgm:spPr/>
      <dgm:t>
        <a:bodyPr/>
        <a:lstStyle/>
        <a:p>
          <a:endParaRPr lang="ru-RU"/>
        </a:p>
      </dgm:t>
    </dgm:pt>
    <dgm:pt modelId="{1DF9A950-8B71-4988-A334-277E98E9C2F1}">
      <dgm:prSet phldrT="[Текст]" custT="1"/>
      <dgm:spPr/>
      <dgm:t>
        <a:bodyPr/>
        <a:lstStyle/>
        <a:p>
          <a:r>
            <a:rPr lang="ru-RU" sz="1100" dirty="0" smtClean="0"/>
            <a:t>АИС «Дошкольник»;</a:t>
          </a:r>
          <a:endParaRPr lang="ru-RU" sz="1100" dirty="0"/>
        </a:p>
      </dgm:t>
    </dgm:pt>
    <dgm:pt modelId="{357A1E2E-C8B0-42DD-A683-B137715320BF}" type="parTrans" cxnId="{C3D14307-D477-4473-9270-0456CD8B2AD2}">
      <dgm:prSet/>
      <dgm:spPr/>
      <dgm:t>
        <a:bodyPr/>
        <a:lstStyle/>
        <a:p>
          <a:endParaRPr lang="ru-RU"/>
        </a:p>
      </dgm:t>
    </dgm:pt>
    <dgm:pt modelId="{CE493AF0-4C23-485F-9F79-1FB60E0CB385}" type="sibTrans" cxnId="{C3D14307-D477-4473-9270-0456CD8B2AD2}">
      <dgm:prSet/>
      <dgm:spPr/>
      <dgm:t>
        <a:bodyPr/>
        <a:lstStyle/>
        <a:p>
          <a:endParaRPr lang="ru-RU"/>
        </a:p>
      </dgm:t>
    </dgm:pt>
    <dgm:pt modelId="{D369D89C-9A79-4810-AD0B-9DF06D045BF6}">
      <dgm:prSet phldrT="[Текст]" custT="1"/>
      <dgm:spPr/>
      <dgm:t>
        <a:bodyPr/>
        <a:lstStyle/>
        <a:p>
          <a:r>
            <a:rPr lang="ru-RU" sz="1100" dirty="0" smtClean="0"/>
            <a:t>информационная система КИАСУО;</a:t>
          </a:r>
          <a:endParaRPr lang="ru-RU" sz="1100" dirty="0"/>
        </a:p>
      </dgm:t>
    </dgm:pt>
    <dgm:pt modelId="{6095EACB-1A7A-4A83-BF7E-75D883174B96}" type="parTrans" cxnId="{CE2550FF-5E9C-4134-8929-92E1EE3DEF21}">
      <dgm:prSet/>
      <dgm:spPr/>
      <dgm:t>
        <a:bodyPr/>
        <a:lstStyle/>
        <a:p>
          <a:endParaRPr lang="ru-RU"/>
        </a:p>
      </dgm:t>
    </dgm:pt>
    <dgm:pt modelId="{FFAD31C5-0045-48C1-86B1-3AFDF83C3D2D}" type="sibTrans" cxnId="{CE2550FF-5E9C-4134-8929-92E1EE3DEF21}">
      <dgm:prSet/>
      <dgm:spPr/>
      <dgm:t>
        <a:bodyPr/>
        <a:lstStyle/>
        <a:p>
          <a:endParaRPr lang="ru-RU"/>
        </a:p>
      </dgm:t>
    </dgm:pt>
    <dgm:pt modelId="{041C1267-0656-46AE-AE9D-D47FFBEB03B4}">
      <dgm:prSet phldrT="[Текст]" custT="1"/>
      <dgm:spPr/>
      <dgm:t>
        <a:bodyPr/>
        <a:lstStyle/>
        <a:p>
          <a:r>
            <a:rPr lang="ru-RU" sz="1100" dirty="0" smtClean="0"/>
            <a:t>электронные журналы</a:t>
          </a:r>
          <a:endParaRPr lang="ru-RU" sz="1100" dirty="0"/>
        </a:p>
      </dgm:t>
    </dgm:pt>
    <dgm:pt modelId="{C1C0C66D-8367-479C-AFA4-B01F055E04A7}" type="parTrans" cxnId="{D1BD1D9A-4DD9-42EC-BCA9-89F88A811DAA}">
      <dgm:prSet/>
      <dgm:spPr/>
      <dgm:t>
        <a:bodyPr/>
        <a:lstStyle/>
        <a:p>
          <a:endParaRPr lang="ru-RU"/>
        </a:p>
      </dgm:t>
    </dgm:pt>
    <dgm:pt modelId="{2EE068F1-5BEC-4017-9CD4-4E4FB8AD46C6}" type="sibTrans" cxnId="{D1BD1D9A-4DD9-42EC-BCA9-89F88A811DAA}">
      <dgm:prSet/>
      <dgm:spPr/>
      <dgm:t>
        <a:bodyPr/>
        <a:lstStyle/>
        <a:p>
          <a:endParaRPr lang="ru-RU"/>
        </a:p>
      </dgm:t>
    </dgm:pt>
    <dgm:pt modelId="{FFAF5E52-37FC-4658-B304-7AB8C5D88629}">
      <dgm:prSet phldrT="[Текст]"/>
      <dgm:spPr/>
      <dgm:t>
        <a:bodyPr/>
        <a:lstStyle/>
        <a:p>
          <a:r>
            <a:rPr lang="ru-RU" dirty="0" smtClean="0"/>
            <a:t>практики дистанционного обучения;</a:t>
          </a:r>
          <a:endParaRPr lang="ru-RU" dirty="0"/>
        </a:p>
      </dgm:t>
    </dgm:pt>
    <dgm:pt modelId="{2324DFB8-E02A-450A-808D-01EC76741D86}" type="parTrans" cxnId="{D775CE4B-ABC3-4B18-B511-627A446B60A8}">
      <dgm:prSet/>
      <dgm:spPr/>
      <dgm:t>
        <a:bodyPr/>
        <a:lstStyle/>
        <a:p>
          <a:endParaRPr lang="ru-RU"/>
        </a:p>
      </dgm:t>
    </dgm:pt>
    <dgm:pt modelId="{720FFF3F-8C28-4A5A-BB84-8D5F451AE9AA}" type="sibTrans" cxnId="{D775CE4B-ABC3-4B18-B511-627A446B60A8}">
      <dgm:prSet/>
      <dgm:spPr/>
      <dgm:t>
        <a:bodyPr/>
        <a:lstStyle/>
        <a:p>
          <a:endParaRPr lang="ru-RU"/>
        </a:p>
      </dgm:t>
    </dgm:pt>
    <dgm:pt modelId="{EB526642-B795-4511-9AB6-9663500858F1}" type="pres">
      <dgm:prSet presAssocID="{95FD6107-74DF-44E2-A970-2FB692F9975E}" presName="Name0" presStyleCnt="0">
        <dgm:presLayoutVars>
          <dgm:dir/>
          <dgm:animLvl val="lvl"/>
          <dgm:resizeHandles/>
        </dgm:presLayoutVars>
      </dgm:prSet>
      <dgm:spPr/>
    </dgm:pt>
    <dgm:pt modelId="{FC029D5B-DB39-4A3F-A02D-DF7420E3CCCD}" type="pres">
      <dgm:prSet presAssocID="{9A71F159-176F-4E36-9213-A5EA298C0F38}" presName="linNode" presStyleCnt="0"/>
      <dgm:spPr/>
    </dgm:pt>
    <dgm:pt modelId="{AB6F02B0-FF15-4E38-9488-E617103F645A}" type="pres">
      <dgm:prSet presAssocID="{9A71F159-176F-4E36-9213-A5EA298C0F38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CD6A1-FE49-4E35-977C-CE90ACDA82ED}" type="pres">
      <dgm:prSet presAssocID="{9A71F159-176F-4E36-9213-A5EA298C0F38}" presName="childShp" presStyleLbl="bgAccFollowNode1" presStyleIdx="0" presStyleCnt="2" custScaleX="76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A05DF-B25B-4583-83A9-840B649394CB}" type="pres">
      <dgm:prSet presAssocID="{FAC072BA-61A7-4AB7-8D0D-27A5160F7176}" presName="spacing" presStyleCnt="0"/>
      <dgm:spPr/>
    </dgm:pt>
    <dgm:pt modelId="{7F32A797-5832-4171-A927-D512CC4EE536}" type="pres">
      <dgm:prSet presAssocID="{3BCCC777-A7F3-47D6-8D2C-3A4B7B3F6EF1}" presName="linNode" presStyleCnt="0"/>
      <dgm:spPr/>
    </dgm:pt>
    <dgm:pt modelId="{0911A81B-1ECD-46BC-BF50-CA74EC61D120}" type="pres">
      <dgm:prSet presAssocID="{3BCCC777-A7F3-47D6-8D2C-3A4B7B3F6EF1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1BCBFC-D47F-4B43-8295-1432D3002ECA}" type="pres">
      <dgm:prSet presAssocID="{3BCCC777-A7F3-47D6-8D2C-3A4B7B3F6EF1}" presName="childShp" presStyleLbl="bgAccFollowNode1" presStyleIdx="1" presStyleCnt="2" custScaleX="762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4E9CCA-8AFB-46FB-8C48-90CC61A0DC4E}" type="presOf" srcId="{9A71F159-176F-4E36-9213-A5EA298C0F38}" destId="{AB6F02B0-FF15-4E38-9488-E617103F645A}" srcOrd="0" destOrd="0" presId="urn:microsoft.com/office/officeart/2005/8/layout/vList6"/>
    <dgm:cxn modelId="{5E05F506-CEA8-429D-B085-D81BFEBCA312}" type="presOf" srcId="{10B61977-7031-4E09-8F42-394976116E25}" destId="{A3ECD6A1-FE49-4E35-977C-CE90ACDA82ED}" srcOrd="0" destOrd="1" presId="urn:microsoft.com/office/officeart/2005/8/layout/vList6"/>
    <dgm:cxn modelId="{3A89F973-8305-41C4-9118-45054F96DD09}" srcId="{95FD6107-74DF-44E2-A970-2FB692F9975E}" destId="{3BCCC777-A7F3-47D6-8D2C-3A4B7B3F6EF1}" srcOrd="1" destOrd="0" parTransId="{603377DF-2F6D-4848-BA8A-524234CFB471}" sibTransId="{83A60AE0-ECFC-493D-97FC-C811B04AA5F9}"/>
    <dgm:cxn modelId="{76353C9E-5515-4B30-B32E-250B02039061}" srcId="{9A71F159-176F-4E36-9213-A5EA298C0F38}" destId="{10B61977-7031-4E09-8F42-394976116E25}" srcOrd="1" destOrd="0" parTransId="{2E8F84AD-9D47-4C32-8E25-430773330047}" sibTransId="{02C39EB1-9CFD-4849-9BB9-CB673F6A02E1}"/>
    <dgm:cxn modelId="{D775CE4B-ABC3-4B18-B511-627A446B60A8}" srcId="{3BCCC777-A7F3-47D6-8D2C-3A4B7B3F6EF1}" destId="{FFAF5E52-37FC-4658-B304-7AB8C5D88629}" srcOrd="1" destOrd="0" parTransId="{2324DFB8-E02A-450A-808D-01EC76741D86}" sibTransId="{720FFF3F-8C28-4A5A-BB84-8D5F451AE9AA}"/>
    <dgm:cxn modelId="{877F6079-72E3-488A-9EB6-1D32F0142730}" srcId="{9A71F159-176F-4E36-9213-A5EA298C0F38}" destId="{3CDC0AB4-4F4D-475F-A0E1-4FB6343BAF08}" srcOrd="2" destOrd="0" parTransId="{21773743-0A33-4DA6-A279-B2E88F780B2D}" sibTransId="{E61588DE-9660-45B9-9F8A-D55B03228841}"/>
    <dgm:cxn modelId="{658278B5-01E8-426E-88D4-A1994B4AEB05}" srcId="{3BCCC777-A7F3-47D6-8D2C-3A4B7B3F6EF1}" destId="{7666468F-1269-420F-9999-FFCA6B95AC54}" srcOrd="0" destOrd="0" parTransId="{E2EC5481-1B53-426B-A6E8-78A652A34CCD}" sibTransId="{5F1AE643-46EE-4C42-8A8A-84B6A427DD84}"/>
    <dgm:cxn modelId="{C3D14307-D477-4473-9270-0456CD8B2AD2}" srcId="{9A71F159-176F-4E36-9213-A5EA298C0F38}" destId="{1DF9A950-8B71-4988-A334-277E98E9C2F1}" srcOrd="3" destOrd="0" parTransId="{357A1E2E-C8B0-42DD-A683-B137715320BF}" sibTransId="{CE493AF0-4C23-485F-9F79-1FB60E0CB385}"/>
    <dgm:cxn modelId="{D1BD1D9A-4DD9-42EC-BCA9-89F88A811DAA}" srcId="{9A71F159-176F-4E36-9213-A5EA298C0F38}" destId="{041C1267-0656-46AE-AE9D-D47FFBEB03B4}" srcOrd="5" destOrd="0" parTransId="{C1C0C66D-8367-479C-AFA4-B01F055E04A7}" sibTransId="{2EE068F1-5BEC-4017-9CD4-4E4FB8AD46C6}"/>
    <dgm:cxn modelId="{369C9871-A5BF-4166-9A09-9BAFF6C42ED8}" type="presOf" srcId="{041C1267-0656-46AE-AE9D-D47FFBEB03B4}" destId="{A3ECD6A1-FE49-4E35-977C-CE90ACDA82ED}" srcOrd="0" destOrd="5" presId="urn:microsoft.com/office/officeart/2005/8/layout/vList6"/>
    <dgm:cxn modelId="{3C3BE4F7-2C7C-48DE-9EEF-16223E406A15}" type="presOf" srcId="{3CDC0AB4-4F4D-475F-A0E1-4FB6343BAF08}" destId="{A3ECD6A1-FE49-4E35-977C-CE90ACDA82ED}" srcOrd="0" destOrd="2" presId="urn:microsoft.com/office/officeart/2005/8/layout/vList6"/>
    <dgm:cxn modelId="{3DA75EDE-3D3E-49BB-82A3-243DC6AC27A7}" type="presOf" srcId="{95FD6107-74DF-44E2-A970-2FB692F9975E}" destId="{EB526642-B795-4511-9AB6-9663500858F1}" srcOrd="0" destOrd="0" presId="urn:microsoft.com/office/officeart/2005/8/layout/vList6"/>
    <dgm:cxn modelId="{374F18FD-4050-42BA-AF1A-BA6B1722739A}" srcId="{9A71F159-176F-4E36-9213-A5EA298C0F38}" destId="{7BBF596F-8D6F-4F83-917F-DE9BCB263E98}" srcOrd="0" destOrd="0" parTransId="{FBDBBAC7-2227-4CE7-B6EC-048DA0E61B42}" sibTransId="{EB847576-246E-4582-9F34-2CDFD9FB0727}"/>
    <dgm:cxn modelId="{73DDD998-74BA-4AC5-B4BF-9BEAC151DF53}" type="presOf" srcId="{1DF9A950-8B71-4988-A334-277E98E9C2F1}" destId="{A3ECD6A1-FE49-4E35-977C-CE90ACDA82ED}" srcOrd="0" destOrd="3" presId="urn:microsoft.com/office/officeart/2005/8/layout/vList6"/>
    <dgm:cxn modelId="{7EF7F05F-1FA0-401A-A718-974438866368}" type="presOf" srcId="{3BCCC777-A7F3-47D6-8D2C-3A4B7B3F6EF1}" destId="{0911A81B-1ECD-46BC-BF50-CA74EC61D120}" srcOrd="0" destOrd="0" presId="urn:microsoft.com/office/officeart/2005/8/layout/vList6"/>
    <dgm:cxn modelId="{24925980-D591-46FB-8531-008C2B2DD3F9}" type="presOf" srcId="{FFAF5E52-37FC-4658-B304-7AB8C5D88629}" destId="{901BCBFC-D47F-4B43-8295-1432D3002ECA}" srcOrd="0" destOrd="1" presId="urn:microsoft.com/office/officeart/2005/8/layout/vList6"/>
    <dgm:cxn modelId="{58BBFB3F-8150-4CD9-9A9E-27381BA007C8}" type="presOf" srcId="{7666468F-1269-420F-9999-FFCA6B95AC54}" destId="{901BCBFC-D47F-4B43-8295-1432D3002ECA}" srcOrd="0" destOrd="0" presId="urn:microsoft.com/office/officeart/2005/8/layout/vList6"/>
    <dgm:cxn modelId="{23B265E0-CD51-4C82-9A9D-CF4B1FAF7ECF}" type="presOf" srcId="{C16E6C8E-524A-4605-A2D8-9DA5F9933085}" destId="{901BCBFC-D47F-4B43-8295-1432D3002ECA}" srcOrd="0" destOrd="2" presId="urn:microsoft.com/office/officeart/2005/8/layout/vList6"/>
    <dgm:cxn modelId="{7ECB40B1-9567-4EAA-9DA8-ECE91CC559C7}" srcId="{3BCCC777-A7F3-47D6-8D2C-3A4B7B3F6EF1}" destId="{C16E6C8E-524A-4605-A2D8-9DA5F9933085}" srcOrd="2" destOrd="0" parTransId="{C29AFD1F-17D7-4488-804A-B5A0126EFD9D}" sibTransId="{DF10A60B-9BD5-4C07-9C81-B580DEA700C4}"/>
    <dgm:cxn modelId="{A0D713DB-FF3E-49D0-B8C9-EA33FF0AE675}" type="presOf" srcId="{7BBF596F-8D6F-4F83-917F-DE9BCB263E98}" destId="{A3ECD6A1-FE49-4E35-977C-CE90ACDA82ED}" srcOrd="0" destOrd="0" presId="urn:microsoft.com/office/officeart/2005/8/layout/vList6"/>
    <dgm:cxn modelId="{999AC961-5CF5-4BEA-B454-4267222E6A5D}" type="presOf" srcId="{D369D89C-9A79-4810-AD0B-9DF06D045BF6}" destId="{A3ECD6A1-FE49-4E35-977C-CE90ACDA82ED}" srcOrd="0" destOrd="4" presId="urn:microsoft.com/office/officeart/2005/8/layout/vList6"/>
    <dgm:cxn modelId="{5C7FC7D5-C6BB-401B-8D84-23F2DFDA7504}" srcId="{95FD6107-74DF-44E2-A970-2FB692F9975E}" destId="{9A71F159-176F-4E36-9213-A5EA298C0F38}" srcOrd="0" destOrd="0" parTransId="{22EA78F2-72FF-4572-AEF5-F0244494CE89}" sibTransId="{FAC072BA-61A7-4AB7-8D0D-27A5160F7176}"/>
    <dgm:cxn modelId="{CE2550FF-5E9C-4134-8929-92E1EE3DEF21}" srcId="{9A71F159-176F-4E36-9213-A5EA298C0F38}" destId="{D369D89C-9A79-4810-AD0B-9DF06D045BF6}" srcOrd="4" destOrd="0" parTransId="{6095EACB-1A7A-4A83-BF7E-75D883174B96}" sibTransId="{FFAD31C5-0045-48C1-86B1-3AFDF83C3D2D}"/>
    <dgm:cxn modelId="{78A168C7-0D30-4E20-88F1-61D5B729DDA8}" type="presParOf" srcId="{EB526642-B795-4511-9AB6-9663500858F1}" destId="{FC029D5B-DB39-4A3F-A02D-DF7420E3CCCD}" srcOrd="0" destOrd="0" presId="urn:microsoft.com/office/officeart/2005/8/layout/vList6"/>
    <dgm:cxn modelId="{F376F8D2-FCB9-49BB-8F13-DF7AE596F73C}" type="presParOf" srcId="{FC029D5B-DB39-4A3F-A02D-DF7420E3CCCD}" destId="{AB6F02B0-FF15-4E38-9488-E617103F645A}" srcOrd="0" destOrd="0" presId="urn:microsoft.com/office/officeart/2005/8/layout/vList6"/>
    <dgm:cxn modelId="{EAFAC839-C13E-4CAD-A3AF-FC85C16585AC}" type="presParOf" srcId="{FC029D5B-DB39-4A3F-A02D-DF7420E3CCCD}" destId="{A3ECD6A1-FE49-4E35-977C-CE90ACDA82ED}" srcOrd="1" destOrd="0" presId="urn:microsoft.com/office/officeart/2005/8/layout/vList6"/>
    <dgm:cxn modelId="{BFEA2368-CDE6-4CCF-A35E-2B9A94A8EC49}" type="presParOf" srcId="{EB526642-B795-4511-9AB6-9663500858F1}" destId="{C56A05DF-B25B-4583-83A9-840B649394CB}" srcOrd="1" destOrd="0" presId="urn:microsoft.com/office/officeart/2005/8/layout/vList6"/>
    <dgm:cxn modelId="{ABC5BCDF-CBAA-463F-8A97-16622365DBDF}" type="presParOf" srcId="{EB526642-B795-4511-9AB6-9663500858F1}" destId="{7F32A797-5832-4171-A927-D512CC4EE536}" srcOrd="2" destOrd="0" presId="urn:microsoft.com/office/officeart/2005/8/layout/vList6"/>
    <dgm:cxn modelId="{9FF6513A-7EEF-4E69-9BFA-3B3C9DFE0573}" type="presParOf" srcId="{7F32A797-5832-4171-A927-D512CC4EE536}" destId="{0911A81B-1ECD-46BC-BF50-CA74EC61D120}" srcOrd="0" destOrd="0" presId="urn:microsoft.com/office/officeart/2005/8/layout/vList6"/>
    <dgm:cxn modelId="{D1816FA2-E8AE-44C0-A98E-DE3CD2017825}" type="presParOf" srcId="{7F32A797-5832-4171-A927-D512CC4EE536}" destId="{901BCBFC-D47F-4B43-8295-1432D3002EC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939C85-D567-45F2-9627-E8D4AA11A28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7AEC0F-58AE-423E-BDF4-2640EA45FC45}">
      <dgm:prSet phldrT="[Текст]"/>
      <dgm:spPr/>
      <dgm:t>
        <a:bodyPr/>
        <a:lstStyle/>
        <a:p>
          <a:r>
            <a:rPr lang="ru-RU" dirty="0" smtClean="0"/>
            <a:t>Академические результаты</a:t>
          </a:r>
          <a:endParaRPr lang="ru-RU" dirty="0"/>
        </a:p>
      </dgm:t>
    </dgm:pt>
    <dgm:pt modelId="{28CBA791-BE52-4D37-8AF2-FE59BD5F7DCE}" type="parTrans" cxnId="{D3857527-6598-44C3-8CB9-141114BDA51C}">
      <dgm:prSet/>
      <dgm:spPr/>
      <dgm:t>
        <a:bodyPr/>
        <a:lstStyle/>
        <a:p>
          <a:endParaRPr lang="ru-RU"/>
        </a:p>
      </dgm:t>
    </dgm:pt>
    <dgm:pt modelId="{319E94FD-6FB8-42BE-850F-0663E93CBCC6}" type="sibTrans" cxnId="{D3857527-6598-44C3-8CB9-141114BDA51C}">
      <dgm:prSet/>
      <dgm:spPr/>
      <dgm:t>
        <a:bodyPr/>
        <a:lstStyle/>
        <a:p>
          <a:endParaRPr lang="ru-RU"/>
        </a:p>
      </dgm:t>
    </dgm:pt>
    <dgm:pt modelId="{BE9A0ED6-6F08-4192-B652-5FFEA05534B1}">
      <dgm:prSet phldrT="[Текст]"/>
      <dgm:spPr/>
      <dgm:t>
        <a:bodyPr/>
        <a:lstStyle/>
        <a:p>
          <a:r>
            <a:rPr lang="ru-RU" dirty="0" smtClean="0"/>
            <a:t>анализ государственной итоговой аттестации</a:t>
          </a:r>
          <a:endParaRPr lang="ru-RU" dirty="0"/>
        </a:p>
      </dgm:t>
    </dgm:pt>
    <dgm:pt modelId="{81DB97C9-F92F-4CB1-8516-DD7E03E266AB}" type="parTrans" cxnId="{B828843B-A1AB-40BF-8FD0-E9B0C3E28C41}">
      <dgm:prSet/>
      <dgm:spPr/>
      <dgm:t>
        <a:bodyPr/>
        <a:lstStyle/>
        <a:p>
          <a:endParaRPr lang="ru-RU"/>
        </a:p>
      </dgm:t>
    </dgm:pt>
    <dgm:pt modelId="{F211181B-4A78-4CFF-A74B-8143B980D7F8}" type="sibTrans" cxnId="{B828843B-A1AB-40BF-8FD0-E9B0C3E28C41}">
      <dgm:prSet/>
      <dgm:spPr/>
      <dgm:t>
        <a:bodyPr/>
        <a:lstStyle/>
        <a:p>
          <a:endParaRPr lang="ru-RU"/>
        </a:p>
      </dgm:t>
    </dgm:pt>
    <dgm:pt modelId="{88605100-3447-4391-97F2-E2A27658AF3E}">
      <dgm:prSet phldrT="[Текст]"/>
      <dgm:spPr/>
      <dgm:t>
        <a:bodyPr/>
        <a:lstStyle/>
        <a:p>
          <a:r>
            <a:rPr lang="ru-RU" dirty="0" smtClean="0"/>
            <a:t>анализ результатов краевых мониторинговых процедур (ЦОКО)</a:t>
          </a:r>
          <a:endParaRPr lang="ru-RU" dirty="0"/>
        </a:p>
      </dgm:t>
    </dgm:pt>
    <dgm:pt modelId="{EAA64899-E237-4523-8233-2A1855E26796}" type="sibTrans" cxnId="{4546398F-B6DB-452B-989B-6C598E196265}">
      <dgm:prSet/>
      <dgm:spPr/>
      <dgm:t>
        <a:bodyPr/>
        <a:lstStyle/>
        <a:p>
          <a:endParaRPr lang="ru-RU"/>
        </a:p>
      </dgm:t>
    </dgm:pt>
    <dgm:pt modelId="{C70D4D4F-6810-4384-AE7E-A72BE80B7393}" type="parTrans" cxnId="{4546398F-B6DB-452B-989B-6C598E196265}">
      <dgm:prSet/>
      <dgm:spPr/>
      <dgm:t>
        <a:bodyPr/>
        <a:lstStyle/>
        <a:p>
          <a:endParaRPr lang="ru-RU"/>
        </a:p>
      </dgm:t>
    </dgm:pt>
    <dgm:pt modelId="{1BA8E5BC-3399-46E1-AD4D-E3D87394BF93}">
      <dgm:prSet phldrT="[Текст]"/>
      <dgm:spPr/>
      <dgm:t>
        <a:bodyPr/>
        <a:lstStyle/>
        <a:p>
          <a:r>
            <a:rPr lang="ru-RU" dirty="0" smtClean="0"/>
            <a:t>Неакадемические результаты</a:t>
          </a:r>
          <a:endParaRPr lang="ru-RU" dirty="0"/>
        </a:p>
      </dgm:t>
    </dgm:pt>
    <dgm:pt modelId="{7F3B2DFD-B376-4247-9C1C-8263EFA8AC9A}" type="sibTrans" cxnId="{97395E3E-5E3B-4DF4-948C-2609E0E43DA4}">
      <dgm:prSet/>
      <dgm:spPr/>
      <dgm:t>
        <a:bodyPr/>
        <a:lstStyle/>
        <a:p>
          <a:endParaRPr lang="ru-RU"/>
        </a:p>
      </dgm:t>
    </dgm:pt>
    <dgm:pt modelId="{234FBC0E-D755-48CC-BE84-E1D77EADC0B5}" type="parTrans" cxnId="{97395E3E-5E3B-4DF4-948C-2609E0E43DA4}">
      <dgm:prSet/>
      <dgm:spPr/>
      <dgm:t>
        <a:bodyPr/>
        <a:lstStyle/>
        <a:p>
          <a:endParaRPr lang="ru-RU"/>
        </a:p>
      </dgm:t>
    </dgm:pt>
    <dgm:pt modelId="{9597B0BE-F7D9-4DFD-91C5-DC09379CE925}" type="pres">
      <dgm:prSet presAssocID="{4E939C85-D567-45F2-9627-E8D4AA11A280}" presName="linear" presStyleCnt="0">
        <dgm:presLayoutVars>
          <dgm:animLvl val="lvl"/>
          <dgm:resizeHandles val="exact"/>
        </dgm:presLayoutVars>
      </dgm:prSet>
      <dgm:spPr/>
    </dgm:pt>
    <dgm:pt modelId="{6A9B6396-E566-4B39-8381-6ED009130980}" type="pres">
      <dgm:prSet presAssocID="{E57AEC0F-58AE-423E-BDF4-2640EA45FC4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9309D-398B-4B4A-A8D6-0EC60ECFD469}" type="pres">
      <dgm:prSet presAssocID="{E57AEC0F-58AE-423E-BDF4-2640EA45FC45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F33BB4-1638-48D0-B1A3-F681AD6CAB96}" type="pres">
      <dgm:prSet presAssocID="{1BA8E5BC-3399-46E1-AD4D-E3D87394BF9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F9E84-27BE-4249-9F20-15DBF6D8B6F2}" type="pres">
      <dgm:prSet presAssocID="{1BA8E5BC-3399-46E1-AD4D-E3D87394BF9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46398F-B6DB-452B-989B-6C598E196265}" srcId="{1BA8E5BC-3399-46E1-AD4D-E3D87394BF93}" destId="{88605100-3447-4391-97F2-E2A27658AF3E}" srcOrd="0" destOrd="0" parTransId="{C70D4D4F-6810-4384-AE7E-A72BE80B7393}" sibTransId="{EAA64899-E237-4523-8233-2A1855E26796}"/>
    <dgm:cxn modelId="{4B40E351-6F89-48B4-ADFD-EEB295C5B560}" type="presOf" srcId="{BE9A0ED6-6F08-4192-B652-5FFEA05534B1}" destId="{1239309D-398B-4B4A-A8D6-0EC60ECFD469}" srcOrd="0" destOrd="0" presId="urn:microsoft.com/office/officeart/2005/8/layout/vList2"/>
    <dgm:cxn modelId="{8091B063-A379-4F95-B43D-68831E9F05B1}" type="presOf" srcId="{88605100-3447-4391-97F2-E2A27658AF3E}" destId="{47CF9E84-27BE-4249-9F20-15DBF6D8B6F2}" srcOrd="0" destOrd="0" presId="urn:microsoft.com/office/officeart/2005/8/layout/vList2"/>
    <dgm:cxn modelId="{E9F5FBA6-4922-4961-8076-A1BD47A87884}" type="presOf" srcId="{1BA8E5BC-3399-46E1-AD4D-E3D87394BF93}" destId="{FFF33BB4-1638-48D0-B1A3-F681AD6CAB96}" srcOrd="0" destOrd="0" presId="urn:microsoft.com/office/officeart/2005/8/layout/vList2"/>
    <dgm:cxn modelId="{B828843B-A1AB-40BF-8FD0-E9B0C3E28C41}" srcId="{E57AEC0F-58AE-423E-BDF4-2640EA45FC45}" destId="{BE9A0ED6-6F08-4192-B652-5FFEA05534B1}" srcOrd="0" destOrd="0" parTransId="{81DB97C9-F92F-4CB1-8516-DD7E03E266AB}" sibTransId="{F211181B-4A78-4CFF-A74B-8143B980D7F8}"/>
    <dgm:cxn modelId="{EB71EBB2-7995-4EA9-9371-59ED27BE48E0}" type="presOf" srcId="{4E939C85-D567-45F2-9627-E8D4AA11A280}" destId="{9597B0BE-F7D9-4DFD-91C5-DC09379CE925}" srcOrd="0" destOrd="0" presId="urn:microsoft.com/office/officeart/2005/8/layout/vList2"/>
    <dgm:cxn modelId="{97395E3E-5E3B-4DF4-948C-2609E0E43DA4}" srcId="{4E939C85-D567-45F2-9627-E8D4AA11A280}" destId="{1BA8E5BC-3399-46E1-AD4D-E3D87394BF93}" srcOrd="1" destOrd="0" parTransId="{234FBC0E-D755-48CC-BE84-E1D77EADC0B5}" sibTransId="{7F3B2DFD-B376-4247-9C1C-8263EFA8AC9A}"/>
    <dgm:cxn modelId="{D3857527-6598-44C3-8CB9-141114BDA51C}" srcId="{4E939C85-D567-45F2-9627-E8D4AA11A280}" destId="{E57AEC0F-58AE-423E-BDF4-2640EA45FC45}" srcOrd="0" destOrd="0" parTransId="{28CBA791-BE52-4D37-8AF2-FE59BD5F7DCE}" sibTransId="{319E94FD-6FB8-42BE-850F-0663E93CBCC6}"/>
    <dgm:cxn modelId="{BBDC6405-DC88-4A39-92BD-FA7FEBCA886B}" type="presOf" srcId="{E57AEC0F-58AE-423E-BDF4-2640EA45FC45}" destId="{6A9B6396-E566-4B39-8381-6ED009130980}" srcOrd="0" destOrd="0" presId="urn:microsoft.com/office/officeart/2005/8/layout/vList2"/>
    <dgm:cxn modelId="{23124A48-4FD9-4F82-99DE-9372E053A037}" type="presParOf" srcId="{9597B0BE-F7D9-4DFD-91C5-DC09379CE925}" destId="{6A9B6396-E566-4B39-8381-6ED009130980}" srcOrd="0" destOrd="0" presId="urn:microsoft.com/office/officeart/2005/8/layout/vList2"/>
    <dgm:cxn modelId="{1296B414-2440-4BFA-BF8C-1416661333BB}" type="presParOf" srcId="{9597B0BE-F7D9-4DFD-91C5-DC09379CE925}" destId="{1239309D-398B-4B4A-A8D6-0EC60ECFD469}" srcOrd="1" destOrd="0" presId="urn:microsoft.com/office/officeart/2005/8/layout/vList2"/>
    <dgm:cxn modelId="{F3004B73-AFE4-4EFF-8534-08D7A48218AC}" type="presParOf" srcId="{9597B0BE-F7D9-4DFD-91C5-DC09379CE925}" destId="{FFF33BB4-1638-48D0-B1A3-F681AD6CAB96}" srcOrd="2" destOrd="0" presId="urn:microsoft.com/office/officeart/2005/8/layout/vList2"/>
    <dgm:cxn modelId="{AC6EB016-3BAE-42F4-B90B-F69F3EF257EF}" type="presParOf" srcId="{9597B0BE-F7D9-4DFD-91C5-DC09379CE925}" destId="{47CF9E84-27BE-4249-9F20-15DBF6D8B6F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9AF7EB-9171-44BF-9360-ECB45CF2671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FA385B3-5D53-4D40-A223-6A9F4BCDBC11}">
      <dgm:prSet phldrT="[Текст]"/>
      <dgm:spPr/>
      <dgm:t>
        <a:bodyPr/>
        <a:lstStyle/>
        <a:p>
          <a:r>
            <a:rPr lang="ru-RU" b="1" dirty="0" smtClean="0"/>
            <a:t>ДОУ – 797 детей с ОВЗ, из них 40 детей-инвалидов</a:t>
          </a:r>
          <a:endParaRPr lang="ru-RU" b="1" dirty="0"/>
        </a:p>
      </dgm:t>
    </dgm:pt>
    <dgm:pt modelId="{E3157DAB-8318-489E-B2E6-588489F0C64F}" type="parTrans" cxnId="{A07D049D-01D8-4A6F-8616-3D668ADBB08F}">
      <dgm:prSet/>
      <dgm:spPr/>
      <dgm:t>
        <a:bodyPr/>
        <a:lstStyle/>
        <a:p>
          <a:endParaRPr lang="ru-RU"/>
        </a:p>
      </dgm:t>
    </dgm:pt>
    <dgm:pt modelId="{EB737B18-0279-49C4-8622-30EA4F86E15A}" type="sibTrans" cxnId="{A07D049D-01D8-4A6F-8616-3D668ADBB08F}">
      <dgm:prSet/>
      <dgm:spPr/>
      <dgm:t>
        <a:bodyPr/>
        <a:lstStyle/>
        <a:p>
          <a:endParaRPr lang="ru-RU"/>
        </a:p>
      </dgm:t>
    </dgm:pt>
    <dgm:pt modelId="{9D140D64-FAB6-43E3-95E5-42219CBDFA9B}">
      <dgm:prSet phldrT="[Текст]" custT="1"/>
      <dgm:spPr/>
      <dgm:t>
        <a:bodyPr/>
        <a:lstStyle/>
        <a:p>
          <a:r>
            <a:rPr lang="ru-RU" sz="1100" b="1" dirty="0" smtClean="0"/>
            <a:t>ОУ – 191 обучающихся с ОВЗ, из них 99 детей-инвалидов</a:t>
          </a:r>
          <a:endParaRPr lang="ru-RU" sz="1100" b="1" dirty="0"/>
        </a:p>
      </dgm:t>
    </dgm:pt>
    <dgm:pt modelId="{34B3E1BF-45DF-41F1-9267-6330C6B84B03}" type="parTrans" cxnId="{826E1D84-EC28-4301-B24D-11CA63FE955A}">
      <dgm:prSet/>
      <dgm:spPr/>
      <dgm:t>
        <a:bodyPr/>
        <a:lstStyle/>
        <a:p>
          <a:endParaRPr lang="ru-RU"/>
        </a:p>
      </dgm:t>
    </dgm:pt>
    <dgm:pt modelId="{EBF3A595-B716-4730-9C91-F72FAC06D10E}" type="sibTrans" cxnId="{826E1D84-EC28-4301-B24D-11CA63FE955A}">
      <dgm:prSet/>
      <dgm:spPr/>
      <dgm:t>
        <a:bodyPr/>
        <a:lstStyle/>
        <a:p>
          <a:endParaRPr lang="ru-RU"/>
        </a:p>
      </dgm:t>
    </dgm:pt>
    <dgm:pt modelId="{F799962D-227D-46CC-B458-E1F1EFE0097F}">
      <dgm:prSet phldrT="[Текст]"/>
      <dgm:spPr/>
      <dgm:t>
        <a:bodyPr/>
        <a:lstStyle/>
        <a:p>
          <a:r>
            <a:rPr lang="ru-RU" b="1" dirty="0" smtClean="0"/>
            <a:t>Необходимо внедрение инклюзивных практик</a:t>
          </a:r>
          <a:endParaRPr lang="ru-RU" b="1" dirty="0"/>
        </a:p>
      </dgm:t>
    </dgm:pt>
    <dgm:pt modelId="{7AB74EEB-8F37-481D-85D1-B1CA1C31F000}" type="parTrans" cxnId="{6DF73792-2637-4A5D-AFAA-2F2EA0E7BABD}">
      <dgm:prSet/>
      <dgm:spPr/>
      <dgm:t>
        <a:bodyPr/>
        <a:lstStyle/>
        <a:p>
          <a:endParaRPr lang="ru-RU"/>
        </a:p>
      </dgm:t>
    </dgm:pt>
    <dgm:pt modelId="{83C31E4A-22A4-47B1-B508-8DE0FFB353AC}" type="sibTrans" cxnId="{6DF73792-2637-4A5D-AFAA-2F2EA0E7BABD}">
      <dgm:prSet/>
      <dgm:spPr/>
      <dgm:t>
        <a:bodyPr/>
        <a:lstStyle/>
        <a:p>
          <a:endParaRPr lang="ru-RU"/>
        </a:p>
      </dgm:t>
    </dgm:pt>
    <dgm:pt modelId="{68326711-983D-49F3-8B86-0F9CCE0EF715}" type="pres">
      <dgm:prSet presAssocID="{D19AF7EB-9171-44BF-9360-ECB45CF2671D}" presName="Name0" presStyleCnt="0">
        <dgm:presLayoutVars>
          <dgm:dir/>
          <dgm:animLvl val="lvl"/>
          <dgm:resizeHandles val="exact"/>
        </dgm:presLayoutVars>
      </dgm:prSet>
      <dgm:spPr/>
    </dgm:pt>
    <dgm:pt modelId="{E3240B75-C199-430C-B93A-2BCE5150B222}" type="pres">
      <dgm:prSet presAssocID="{AFA385B3-5D53-4D40-A223-6A9F4BCDBC1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427CE-D322-4D0F-9FB8-4700E1674804}" type="pres">
      <dgm:prSet presAssocID="{EB737B18-0279-49C4-8622-30EA4F86E15A}" presName="parTxOnlySpace" presStyleCnt="0"/>
      <dgm:spPr/>
    </dgm:pt>
    <dgm:pt modelId="{3913DBEB-4ED9-4BA8-B18D-E75428ADCDC2}" type="pres">
      <dgm:prSet presAssocID="{9D140D64-FAB6-43E3-95E5-42219CBDFA9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F86BCD10-8D5B-48AB-BD15-8FB3ED02E880}" type="pres">
      <dgm:prSet presAssocID="{EBF3A595-B716-4730-9C91-F72FAC06D10E}" presName="parTxOnlySpace" presStyleCnt="0"/>
      <dgm:spPr/>
    </dgm:pt>
    <dgm:pt modelId="{E3DC9410-4EC8-4DDA-9B0B-44179406D52F}" type="pres">
      <dgm:prSet presAssocID="{F799962D-227D-46CC-B458-E1F1EFE0097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7D049D-01D8-4A6F-8616-3D668ADBB08F}" srcId="{D19AF7EB-9171-44BF-9360-ECB45CF2671D}" destId="{AFA385B3-5D53-4D40-A223-6A9F4BCDBC11}" srcOrd="0" destOrd="0" parTransId="{E3157DAB-8318-489E-B2E6-588489F0C64F}" sibTransId="{EB737B18-0279-49C4-8622-30EA4F86E15A}"/>
    <dgm:cxn modelId="{74059A2B-2D43-464D-A048-325437297004}" type="presOf" srcId="{D19AF7EB-9171-44BF-9360-ECB45CF2671D}" destId="{68326711-983D-49F3-8B86-0F9CCE0EF715}" srcOrd="0" destOrd="0" presId="urn:microsoft.com/office/officeart/2005/8/layout/chevron1"/>
    <dgm:cxn modelId="{6DF73792-2637-4A5D-AFAA-2F2EA0E7BABD}" srcId="{D19AF7EB-9171-44BF-9360-ECB45CF2671D}" destId="{F799962D-227D-46CC-B458-E1F1EFE0097F}" srcOrd="2" destOrd="0" parTransId="{7AB74EEB-8F37-481D-85D1-B1CA1C31F000}" sibTransId="{83C31E4A-22A4-47B1-B508-8DE0FFB353AC}"/>
    <dgm:cxn modelId="{268E79D3-9EA1-448B-8E00-531EF870542A}" type="presOf" srcId="{F799962D-227D-46CC-B458-E1F1EFE0097F}" destId="{E3DC9410-4EC8-4DDA-9B0B-44179406D52F}" srcOrd="0" destOrd="0" presId="urn:microsoft.com/office/officeart/2005/8/layout/chevron1"/>
    <dgm:cxn modelId="{826E1D84-EC28-4301-B24D-11CA63FE955A}" srcId="{D19AF7EB-9171-44BF-9360-ECB45CF2671D}" destId="{9D140D64-FAB6-43E3-95E5-42219CBDFA9B}" srcOrd="1" destOrd="0" parTransId="{34B3E1BF-45DF-41F1-9267-6330C6B84B03}" sibTransId="{EBF3A595-B716-4730-9C91-F72FAC06D10E}"/>
    <dgm:cxn modelId="{B7EEA4E9-E5BC-4ADF-B8D9-5D2036756563}" type="presOf" srcId="{AFA385B3-5D53-4D40-A223-6A9F4BCDBC11}" destId="{E3240B75-C199-430C-B93A-2BCE5150B222}" srcOrd="0" destOrd="0" presId="urn:microsoft.com/office/officeart/2005/8/layout/chevron1"/>
    <dgm:cxn modelId="{D4FB595C-17CF-4CC3-8D3F-577CB2F20114}" type="presOf" srcId="{9D140D64-FAB6-43E3-95E5-42219CBDFA9B}" destId="{3913DBEB-4ED9-4BA8-B18D-E75428ADCDC2}" srcOrd="0" destOrd="0" presId="urn:microsoft.com/office/officeart/2005/8/layout/chevron1"/>
    <dgm:cxn modelId="{004854F3-B715-44A2-AD9D-A6F4CAF8B928}" type="presParOf" srcId="{68326711-983D-49F3-8B86-0F9CCE0EF715}" destId="{E3240B75-C199-430C-B93A-2BCE5150B222}" srcOrd="0" destOrd="0" presId="urn:microsoft.com/office/officeart/2005/8/layout/chevron1"/>
    <dgm:cxn modelId="{7A69ED62-924E-49FD-9773-17D7E18765D3}" type="presParOf" srcId="{68326711-983D-49F3-8B86-0F9CCE0EF715}" destId="{5ED427CE-D322-4D0F-9FB8-4700E1674804}" srcOrd="1" destOrd="0" presId="urn:microsoft.com/office/officeart/2005/8/layout/chevron1"/>
    <dgm:cxn modelId="{EBF1EFFD-371C-44DD-BC6C-889B0864730E}" type="presParOf" srcId="{68326711-983D-49F3-8B86-0F9CCE0EF715}" destId="{3913DBEB-4ED9-4BA8-B18D-E75428ADCDC2}" srcOrd="2" destOrd="0" presId="urn:microsoft.com/office/officeart/2005/8/layout/chevron1"/>
    <dgm:cxn modelId="{F62E1B40-2FAA-4437-B584-577EB9BD30F0}" type="presParOf" srcId="{68326711-983D-49F3-8B86-0F9CCE0EF715}" destId="{F86BCD10-8D5B-48AB-BD15-8FB3ED02E880}" srcOrd="3" destOrd="0" presId="urn:microsoft.com/office/officeart/2005/8/layout/chevron1"/>
    <dgm:cxn modelId="{B768CFF3-5973-471D-B671-1C003986D50A}" type="presParOf" srcId="{68326711-983D-49F3-8B86-0F9CCE0EF715}" destId="{E3DC9410-4EC8-4DDA-9B0B-44179406D52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AD19E0-734F-47B7-B9FD-A18ED2DB25B3}">
      <dsp:nvSpPr>
        <dsp:cNvPr id="0" name=""/>
        <dsp:cNvSpPr/>
      </dsp:nvSpPr>
      <dsp:spPr>
        <a:xfrm>
          <a:off x="1745562" y="434716"/>
          <a:ext cx="3432767" cy="3432767"/>
        </a:xfrm>
        <a:prstGeom prst="blockArc">
          <a:avLst>
            <a:gd name="adj1" fmla="val 10634257"/>
            <a:gd name="adj2" fmla="val 17414075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D672C-269F-41DB-922B-52E9E4D32B03}">
      <dsp:nvSpPr>
        <dsp:cNvPr id="0" name=""/>
        <dsp:cNvSpPr/>
      </dsp:nvSpPr>
      <dsp:spPr>
        <a:xfrm>
          <a:off x="1742775" y="641432"/>
          <a:ext cx="3432767" cy="3432767"/>
        </a:xfrm>
        <a:prstGeom prst="blockArc">
          <a:avLst>
            <a:gd name="adj1" fmla="val 4059145"/>
            <a:gd name="adj2" fmla="val 11058438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C9B8B4-7F87-45F2-A38A-574674128198}">
      <dsp:nvSpPr>
        <dsp:cNvPr id="0" name=""/>
        <dsp:cNvSpPr/>
      </dsp:nvSpPr>
      <dsp:spPr>
        <a:xfrm>
          <a:off x="3056833" y="658105"/>
          <a:ext cx="3432767" cy="3432767"/>
        </a:xfrm>
        <a:prstGeom prst="blockArc">
          <a:avLst>
            <a:gd name="adj1" fmla="val 21325830"/>
            <a:gd name="adj2" fmla="val 6828086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8CA6B-85BD-4CFF-A188-9287D8E0F459}">
      <dsp:nvSpPr>
        <dsp:cNvPr id="0" name=""/>
        <dsp:cNvSpPr/>
      </dsp:nvSpPr>
      <dsp:spPr>
        <a:xfrm>
          <a:off x="3058705" y="369317"/>
          <a:ext cx="3432767" cy="3432767"/>
        </a:xfrm>
        <a:prstGeom prst="blockArc">
          <a:avLst>
            <a:gd name="adj1" fmla="val 14643782"/>
            <a:gd name="adj2" fmla="val 318739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8FA57-7E55-459F-AB06-A908328DC600}">
      <dsp:nvSpPr>
        <dsp:cNvPr id="0" name=""/>
        <dsp:cNvSpPr/>
      </dsp:nvSpPr>
      <dsp:spPr>
        <a:xfrm>
          <a:off x="2996886" y="1346073"/>
          <a:ext cx="2199467" cy="1771651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Муниципальная стратегия развития системы образования города Минусинска до 2020 года</a:t>
          </a:r>
          <a:endParaRPr lang="ru-RU" sz="1400" kern="1200" dirty="0"/>
        </a:p>
      </dsp:txBody>
      <dsp:txXfrm>
        <a:off x="2996886" y="1346073"/>
        <a:ext cx="2199467" cy="1771651"/>
      </dsp:txXfrm>
    </dsp:sp>
    <dsp:sp modelId="{F41A3CBD-05D1-4D1F-9052-EFBFEAF1D90E}">
      <dsp:nvSpPr>
        <dsp:cNvPr id="0" name=""/>
        <dsp:cNvSpPr/>
      </dsp:nvSpPr>
      <dsp:spPr>
        <a:xfrm>
          <a:off x="3042071" y="-164536"/>
          <a:ext cx="1999459" cy="1485136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повышение профессионального уровня руководителей и педагогов</a:t>
          </a:r>
          <a:endParaRPr lang="ru-RU" sz="1200" kern="1200" dirty="0"/>
        </a:p>
      </dsp:txBody>
      <dsp:txXfrm>
        <a:off x="3042071" y="-164536"/>
        <a:ext cx="1999459" cy="1485136"/>
      </dsp:txXfrm>
    </dsp:sp>
    <dsp:sp modelId="{28127C2A-85D9-4E56-8EEA-1D30F2D1AF08}">
      <dsp:nvSpPr>
        <dsp:cNvPr id="0" name=""/>
        <dsp:cNvSpPr/>
      </dsp:nvSpPr>
      <dsp:spPr>
        <a:xfrm>
          <a:off x="5520857" y="1484180"/>
          <a:ext cx="1847134" cy="1513483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возможности в достижении современного качества образования</a:t>
          </a:r>
          <a:endParaRPr lang="ru-RU" sz="1200" kern="1200" dirty="0"/>
        </a:p>
      </dsp:txBody>
      <dsp:txXfrm>
        <a:off x="5520857" y="1484180"/>
        <a:ext cx="1847134" cy="1513483"/>
      </dsp:txXfrm>
    </dsp:sp>
    <dsp:sp modelId="{FEA60044-B81B-4AFD-AE73-1B2ED78C075D}">
      <dsp:nvSpPr>
        <dsp:cNvPr id="0" name=""/>
        <dsp:cNvSpPr/>
      </dsp:nvSpPr>
      <dsp:spPr>
        <a:xfrm>
          <a:off x="3145597" y="3165170"/>
          <a:ext cx="1902045" cy="1486531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36 образовательных учреждений  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2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rPr>
            <a:t>13537 детей </a:t>
          </a:r>
          <a:endParaRPr lang="ru-RU" sz="1200" kern="1200" dirty="0"/>
        </a:p>
      </dsp:txBody>
      <dsp:txXfrm>
        <a:off x="3145597" y="3165170"/>
        <a:ext cx="1902045" cy="1486531"/>
      </dsp:txXfrm>
    </dsp:sp>
    <dsp:sp modelId="{B2305C4A-916A-4E4D-B6FE-4EA3D403EABB}">
      <dsp:nvSpPr>
        <dsp:cNvPr id="0" name=""/>
        <dsp:cNvSpPr/>
      </dsp:nvSpPr>
      <dsp:spPr>
        <a:xfrm>
          <a:off x="900150" y="1439234"/>
          <a:ext cx="1774413" cy="1585329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освоение инноваций и ориентирование на самые передовые направления</a:t>
          </a:r>
          <a:endParaRPr lang="ru-RU" sz="1200" kern="1200" dirty="0"/>
        </a:p>
      </dsp:txBody>
      <dsp:txXfrm>
        <a:off x="900150" y="1439234"/>
        <a:ext cx="1774413" cy="15853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ECD6A1-FE49-4E35-977C-CE90ACDA82ED}">
      <dsp:nvSpPr>
        <dsp:cNvPr id="0" name=""/>
        <dsp:cNvSpPr/>
      </dsp:nvSpPr>
      <dsp:spPr>
        <a:xfrm>
          <a:off x="3664893" y="505"/>
          <a:ext cx="3557821" cy="19696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85" tIns="6985" rIns="6985" bIns="698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доступ в Интернет;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официальные сайты образовательных учреждений;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безопасность образовательного процесса (видеонаблюдение, пропускная система  ИРБИС);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АИС «Дошкольник»;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информационная система КИАСУО;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электронные журналы</a:t>
          </a:r>
          <a:endParaRPr lang="ru-RU" sz="1100" kern="1200" dirty="0"/>
        </a:p>
      </dsp:txBody>
      <dsp:txXfrm>
        <a:off x="3664893" y="505"/>
        <a:ext cx="3557821" cy="1969672"/>
      </dsp:txXfrm>
    </dsp:sp>
    <dsp:sp modelId="{AB6F02B0-FF15-4E38-9488-E617103F645A}">
      <dsp:nvSpPr>
        <dsp:cNvPr id="0" name=""/>
        <dsp:cNvSpPr/>
      </dsp:nvSpPr>
      <dsp:spPr>
        <a:xfrm>
          <a:off x="554148" y="505"/>
          <a:ext cx="3110745" cy="1969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Автоматизированные процессы управления качеством образования</a:t>
          </a:r>
          <a:endParaRPr lang="ru-RU" sz="2100" b="1" kern="1200" dirty="0"/>
        </a:p>
      </dsp:txBody>
      <dsp:txXfrm>
        <a:off x="554148" y="505"/>
        <a:ext cx="3110745" cy="1969672"/>
      </dsp:txXfrm>
    </dsp:sp>
    <dsp:sp modelId="{901BCBFC-D47F-4B43-8295-1432D3002ECA}">
      <dsp:nvSpPr>
        <dsp:cNvPr id="0" name=""/>
        <dsp:cNvSpPr/>
      </dsp:nvSpPr>
      <dsp:spPr>
        <a:xfrm>
          <a:off x="3664893" y="2167145"/>
          <a:ext cx="3557821" cy="19696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электронные учебники  -  1345 экземпляров, в 7 общеобразовательных учреждениях;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практики дистанционного обучения;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сетевые педагогические сообщества, информационные образовательные ресурсы</a:t>
          </a:r>
          <a:endParaRPr lang="ru-RU" sz="1300" kern="1200" dirty="0"/>
        </a:p>
      </dsp:txBody>
      <dsp:txXfrm>
        <a:off x="3664893" y="2167145"/>
        <a:ext cx="3557821" cy="1969672"/>
      </dsp:txXfrm>
    </dsp:sp>
    <dsp:sp modelId="{0911A81B-1ECD-46BC-BF50-CA74EC61D120}">
      <dsp:nvSpPr>
        <dsp:cNvPr id="0" name=""/>
        <dsp:cNvSpPr/>
      </dsp:nvSpPr>
      <dsp:spPr>
        <a:xfrm>
          <a:off x="554148" y="2167145"/>
          <a:ext cx="3110745" cy="19696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Организация образовательного процесса, влияющего на качество образования </a:t>
          </a:r>
          <a:endParaRPr lang="ru-RU" sz="2100" b="1" kern="1200" dirty="0"/>
        </a:p>
      </dsp:txBody>
      <dsp:txXfrm>
        <a:off x="554148" y="2167145"/>
        <a:ext cx="3110745" cy="19696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9B6396-E566-4B39-8381-6ED009130980}">
      <dsp:nvSpPr>
        <dsp:cNvPr id="0" name=""/>
        <dsp:cNvSpPr/>
      </dsp:nvSpPr>
      <dsp:spPr>
        <a:xfrm>
          <a:off x="0" y="89144"/>
          <a:ext cx="7786688" cy="1079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Академические результаты</a:t>
          </a:r>
          <a:endParaRPr lang="ru-RU" sz="4500" kern="1200" dirty="0"/>
        </a:p>
      </dsp:txBody>
      <dsp:txXfrm>
        <a:off x="0" y="89144"/>
        <a:ext cx="7786688" cy="1079324"/>
      </dsp:txXfrm>
    </dsp:sp>
    <dsp:sp modelId="{1239309D-398B-4B4A-A8D6-0EC60ECFD469}">
      <dsp:nvSpPr>
        <dsp:cNvPr id="0" name=""/>
        <dsp:cNvSpPr/>
      </dsp:nvSpPr>
      <dsp:spPr>
        <a:xfrm>
          <a:off x="0" y="1168469"/>
          <a:ext cx="7786688" cy="109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227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500" kern="1200" dirty="0" smtClean="0"/>
            <a:t>анализ государственной итоговой аттестации</a:t>
          </a:r>
          <a:endParaRPr lang="ru-RU" sz="3500" kern="1200" dirty="0"/>
        </a:p>
      </dsp:txBody>
      <dsp:txXfrm>
        <a:off x="0" y="1168469"/>
        <a:ext cx="7786688" cy="1094512"/>
      </dsp:txXfrm>
    </dsp:sp>
    <dsp:sp modelId="{FFF33BB4-1638-48D0-B1A3-F681AD6CAB96}">
      <dsp:nvSpPr>
        <dsp:cNvPr id="0" name=""/>
        <dsp:cNvSpPr/>
      </dsp:nvSpPr>
      <dsp:spPr>
        <a:xfrm>
          <a:off x="0" y="2262981"/>
          <a:ext cx="7786688" cy="10793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kern="1200" dirty="0" smtClean="0"/>
            <a:t>Неакадемические результаты</a:t>
          </a:r>
          <a:endParaRPr lang="ru-RU" sz="4500" kern="1200" dirty="0"/>
        </a:p>
      </dsp:txBody>
      <dsp:txXfrm>
        <a:off x="0" y="2262981"/>
        <a:ext cx="7786688" cy="1079324"/>
      </dsp:txXfrm>
    </dsp:sp>
    <dsp:sp modelId="{47CF9E84-27BE-4249-9F20-15DBF6D8B6F2}">
      <dsp:nvSpPr>
        <dsp:cNvPr id="0" name=""/>
        <dsp:cNvSpPr/>
      </dsp:nvSpPr>
      <dsp:spPr>
        <a:xfrm>
          <a:off x="0" y="3342306"/>
          <a:ext cx="7786688" cy="109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227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500" kern="1200" dirty="0" smtClean="0"/>
            <a:t>анализ результатов краевых мониторинговых процедур (ЦОКО)</a:t>
          </a:r>
          <a:endParaRPr lang="ru-RU" sz="3500" kern="1200" dirty="0"/>
        </a:p>
      </dsp:txBody>
      <dsp:txXfrm>
        <a:off x="0" y="3342306"/>
        <a:ext cx="7786688" cy="10945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240B75-C199-430C-B93A-2BCE5150B222}">
      <dsp:nvSpPr>
        <dsp:cNvPr id="0" name=""/>
        <dsp:cNvSpPr/>
      </dsp:nvSpPr>
      <dsp:spPr>
        <a:xfrm>
          <a:off x="1550" y="854239"/>
          <a:ext cx="1888921" cy="755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ДОУ – 797 детей с ОВЗ, из них 40 детей-инвалидов</a:t>
          </a:r>
          <a:endParaRPr lang="ru-RU" sz="1200" b="1" kern="1200" dirty="0"/>
        </a:p>
      </dsp:txBody>
      <dsp:txXfrm>
        <a:off x="1550" y="854239"/>
        <a:ext cx="1888921" cy="755568"/>
      </dsp:txXfrm>
    </dsp:sp>
    <dsp:sp modelId="{3913DBEB-4ED9-4BA8-B18D-E75428ADCDC2}">
      <dsp:nvSpPr>
        <dsp:cNvPr id="0" name=""/>
        <dsp:cNvSpPr/>
      </dsp:nvSpPr>
      <dsp:spPr>
        <a:xfrm>
          <a:off x="1701579" y="854239"/>
          <a:ext cx="1888921" cy="755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ОУ – 191 обучающихся с ОВЗ, из них 99 детей-инвалидов</a:t>
          </a:r>
          <a:endParaRPr lang="ru-RU" sz="1100" b="1" kern="1200" dirty="0"/>
        </a:p>
      </dsp:txBody>
      <dsp:txXfrm>
        <a:off x="1701579" y="854239"/>
        <a:ext cx="1888921" cy="755568"/>
      </dsp:txXfrm>
    </dsp:sp>
    <dsp:sp modelId="{E3DC9410-4EC8-4DDA-9B0B-44179406D52F}">
      <dsp:nvSpPr>
        <dsp:cNvPr id="0" name=""/>
        <dsp:cNvSpPr/>
      </dsp:nvSpPr>
      <dsp:spPr>
        <a:xfrm>
          <a:off x="3401608" y="854239"/>
          <a:ext cx="1888921" cy="75556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Необходимо внедрение инклюзивных практик</a:t>
          </a:r>
          <a:endParaRPr lang="ru-RU" sz="1200" b="1" kern="1200" dirty="0"/>
        </a:p>
      </dsp:txBody>
      <dsp:txXfrm>
        <a:off x="3401608" y="854239"/>
        <a:ext cx="1888921" cy="755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50CD-E6AA-471C-A897-1DA0C98EA0AE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8DCE-3616-4E34-A6D0-1BA80351C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255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50CD-E6AA-471C-A897-1DA0C98EA0AE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8DCE-3616-4E34-A6D0-1BA80351C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267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50CD-E6AA-471C-A897-1DA0C98EA0AE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8DCE-3616-4E34-A6D0-1BA80351C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0461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50CD-E6AA-471C-A897-1DA0C98EA0AE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8DCE-3616-4E34-A6D0-1BA80351C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296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50CD-E6AA-471C-A897-1DA0C98EA0AE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8DCE-3616-4E34-A6D0-1BA80351C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4811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50CD-E6AA-471C-A897-1DA0C98EA0AE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8DCE-3616-4E34-A6D0-1BA80351C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093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50CD-E6AA-471C-A897-1DA0C98EA0AE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8DCE-3616-4E34-A6D0-1BA80351C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621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50CD-E6AA-471C-A897-1DA0C98EA0AE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8DCE-3616-4E34-A6D0-1BA80351C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6173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50CD-E6AA-471C-A897-1DA0C98EA0AE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8DCE-3616-4E34-A6D0-1BA80351C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363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50CD-E6AA-471C-A897-1DA0C98EA0AE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8DCE-3616-4E34-A6D0-1BA80351C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778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50CD-E6AA-471C-A897-1DA0C98EA0AE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8DCE-3616-4E34-A6D0-1BA80351C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98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150CD-E6AA-471C-A897-1DA0C98EA0AE}" type="datetimeFigureOut">
              <a:rPr lang="ru-RU" smtClean="0"/>
              <a:pPr/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8DCE-3616-4E34-A6D0-1BA80351C7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0566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tiff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tiff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iff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chart" Target="../charts/chart6.xml"/><Relationship Id="rId10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tiff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image" Target="../media/image32.png"/><Relationship Id="rId10" Type="http://schemas.microsoft.com/office/2007/relationships/diagramDrawing" Target="../diagrams/drawing4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chart" Target="../charts/chart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-1" y="0"/>
            <a:ext cx="9149055" cy="6858000"/>
            <a:chOff x="-1" y="0"/>
            <a:chExt cx="9149055" cy="685800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-1" y="2420888"/>
              <a:ext cx="9144001" cy="2952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-1" y="2204864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053" y="5531087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95988" y="0"/>
              <a:ext cx="282444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65263" y="14208"/>
              <a:ext cx="2680432" cy="2093671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17" name="Прямоугольник 16"/>
            <p:cNvSpPr/>
            <p:nvPr/>
          </p:nvSpPr>
          <p:spPr>
            <a:xfrm>
              <a:off x="465263" y="5373216"/>
              <a:ext cx="2694287" cy="1484783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95536" y="2780928"/>
            <a:ext cx="8513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Приоритетные направления развития муниципального образования: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актуальное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состояние и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перспективы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606" y="5818127"/>
            <a:ext cx="266429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29 августа 2018 г.</a:t>
            </a:r>
          </a:p>
          <a:p>
            <a:pPr algn="ctr"/>
            <a:r>
              <a:rPr lang="ru-RU" b="1" dirty="0">
                <a:solidFill>
                  <a:schemeClr val="accent1"/>
                </a:solidFill>
              </a:rPr>
              <a:t>г</a:t>
            </a:r>
            <a:r>
              <a:rPr lang="ru-RU" b="1" dirty="0" smtClean="0">
                <a:solidFill>
                  <a:schemeClr val="accent1"/>
                </a:solidFill>
              </a:rPr>
              <a:t>. Минусинск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8579" y="5472126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8313" y="2073895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74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988" y="1444377"/>
            <a:ext cx="8496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843" y="2310048"/>
            <a:ext cx="8399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175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339752" y="116632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07492"/>
                </a:solidFill>
              </a:rPr>
              <a:t>СОВРЕМЕННАЯ БЕЗОПАСНАЯ ЦИФРОВАЯ ОБРАЗОВАТЕЛЬНАЯ СРЕДА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123728" y="1412776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ЦИФРОВОЙ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ФЕДЕРАЛЬНЫЙ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РЕСУРС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475656" y="2204864"/>
            <a:ext cx="2016224" cy="1586149"/>
            <a:chOff x="6013470" y="1609345"/>
            <a:chExt cx="674936" cy="581841"/>
          </a:xfrm>
          <a:solidFill>
            <a:srgbClr val="00CC9C"/>
          </a:solidFill>
        </p:grpSpPr>
        <p:sp>
          <p:nvSpPr>
            <p:cNvPr id="18" name="Шестиугольник 17"/>
            <p:cNvSpPr/>
            <p:nvPr/>
          </p:nvSpPr>
          <p:spPr>
            <a:xfrm>
              <a:off x="6013470" y="1609345"/>
              <a:ext cx="674936" cy="581841"/>
            </a:xfrm>
            <a:prstGeom prst="hexagon">
              <a:avLst>
                <a:gd name="adj" fmla="val 28160"/>
                <a:gd name="vf" fmla="val 115470"/>
              </a:avLst>
            </a:prstGeom>
            <a:grpFill/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19" name="Шестиугольник 18"/>
            <p:cNvSpPr/>
            <p:nvPr/>
          </p:nvSpPr>
          <p:spPr>
            <a:xfrm>
              <a:off x="6068597" y="1656868"/>
              <a:ext cx="564683" cy="486795"/>
            </a:xfrm>
            <a:prstGeom prst="hexagon">
              <a:avLst>
                <a:gd name="adj" fmla="val 28160"/>
                <a:gd name="vf" fmla="val 115470"/>
              </a:avLst>
            </a:prstGeom>
            <a:grpFill/>
            <a:ln w="190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ru-RU" sz="1600" dirty="0"/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2492896"/>
            <a:ext cx="936104" cy="93610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691680" y="5229200"/>
            <a:ext cx="180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CC9C"/>
                </a:solidFill>
              </a:rPr>
              <a:t>25</a:t>
            </a:r>
            <a:r>
              <a:rPr lang="ru-RU" sz="2000" dirty="0" smtClean="0">
                <a:solidFill>
                  <a:srgbClr val="00CC9C"/>
                </a:solidFill>
              </a:rPr>
              <a:t/>
            </a:r>
            <a:br>
              <a:rPr lang="ru-RU" sz="2000" dirty="0" smtClean="0">
                <a:solidFill>
                  <a:srgbClr val="00CC9C"/>
                </a:solidFill>
              </a:rPr>
            </a:br>
            <a:r>
              <a:rPr lang="ru-RU" sz="2000" dirty="0" smtClean="0">
                <a:solidFill>
                  <a:srgbClr val="00CC9C"/>
                </a:solidFill>
              </a:rPr>
              <a:t>экспертов</a:t>
            </a:r>
            <a:endParaRPr lang="ru-RU" sz="2000" dirty="0">
              <a:solidFill>
                <a:srgbClr val="00CC9C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71600" y="3789040"/>
            <a:ext cx="10536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496C0"/>
                </a:solidFill>
              </a:rPr>
              <a:t>ECERS</a:t>
            </a:r>
            <a:r>
              <a:rPr lang="en-US" sz="2000" b="1" dirty="0" smtClean="0">
                <a:solidFill>
                  <a:srgbClr val="1496C0"/>
                </a:solidFill>
              </a:rPr>
              <a:t>-R</a:t>
            </a:r>
            <a:endParaRPr lang="ru-RU" sz="2000" b="1" dirty="0">
              <a:solidFill>
                <a:srgbClr val="1496C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87824" y="3789040"/>
            <a:ext cx="9807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1496C0"/>
                </a:solidFill>
              </a:rPr>
              <a:t>SACERS</a:t>
            </a:r>
            <a:endParaRPr lang="ru-RU" sz="2000" b="1" dirty="0">
              <a:solidFill>
                <a:srgbClr val="1496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27784" y="4221088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исследование</a:t>
            </a:r>
            <a:r>
              <a:rPr lang="ru-RU" sz="1400" dirty="0" smtClean="0"/>
              <a:t> качества школьного образования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23528" y="4221088"/>
            <a:ext cx="19640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исследование качества </a:t>
            </a:r>
            <a:r>
              <a:rPr lang="ru-RU" sz="1400" dirty="0"/>
              <a:t>дошкольного </a:t>
            </a:r>
            <a:r>
              <a:rPr lang="ru-RU" sz="1400" dirty="0" smtClean="0"/>
              <a:t>образования</a:t>
            </a:r>
            <a:endParaRPr lang="ru-RU" sz="1400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6156176" y="2276872"/>
            <a:ext cx="1944216" cy="1586149"/>
            <a:chOff x="6180013" y="2011487"/>
            <a:chExt cx="1171700" cy="1010085"/>
          </a:xfrm>
          <a:solidFill>
            <a:srgbClr val="00CC9C"/>
          </a:solidFill>
        </p:grpSpPr>
        <p:grpSp>
          <p:nvGrpSpPr>
            <p:cNvPr id="32" name="Группа 25"/>
            <p:cNvGrpSpPr/>
            <p:nvPr/>
          </p:nvGrpSpPr>
          <p:grpSpPr>
            <a:xfrm>
              <a:off x="6180013" y="2011487"/>
              <a:ext cx="1171700" cy="1010085"/>
              <a:chOff x="6013470" y="1609345"/>
              <a:chExt cx="674936" cy="581841"/>
            </a:xfrm>
            <a:grpFill/>
          </p:grpSpPr>
          <p:sp>
            <p:nvSpPr>
              <p:cNvPr id="34" name="Шестиугольник 33"/>
              <p:cNvSpPr/>
              <p:nvPr/>
            </p:nvSpPr>
            <p:spPr>
              <a:xfrm>
                <a:off x="6013470" y="1609345"/>
                <a:ext cx="674936" cy="581841"/>
              </a:xfrm>
              <a:prstGeom prst="hexagon">
                <a:avLst>
                  <a:gd name="adj" fmla="val 28160"/>
                  <a:gd name="vf" fmla="val 115470"/>
                </a:avLst>
              </a:pr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ru-RU" sz="1800" dirty="0"/>
              </a:p>
            </p:txBody>
          </p:sp>
          <p:sp>
            <p:nvSpPr>
              <p:cNvPr id="35" name="Шестиугольник 34"/>
              <p:cNvSpPr/>
              <p:nvPr/>
            </p:nvSpPr>
            <p:spPr>
              <a:xfrm>
                <a:off x="6068597" y="1656868"/>
                <a:ext cx="564683" cy="486795"/>
              </a:xfrm>
              <a:prstGeom prst="hexagon">
                <a:avLst>
                  <a:gd name="adj" fmla="val 28160"/>
                  <a:gd name="vf" fmla="val 115470"/>
                </a:avLst>
              </a:prstGeom>
              <a:grpFill/>
              <a:ln w="19050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ru-RU" sz="1600" dirty="0"/>
              </a:p>
            </p:txBody>
          </p:sp>
        </p:grpSp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07276" y="2142751"/>
              <a:ext cx="642305" cy="642305"/>
            </a:xfrm>
            <a:prstGeom prst="rect">
              <a:avLst/>
            </a:prstGeom>
            <a:noFill/>
          </p:spPr>
        </p:pic>
      </p:grpSp>
      <p:sp>
        <p:nvSpPr>
          <p:cNvPr id="37" name="Прямоугольник 36"/>
          <p:cNvSpPr/>
          <p:nvPr/>
        </p:nvSpPr>
        <p:spPr>
          <a:xfrm>
            <a:off x="4953622" y="3789040"/>
            <a:ext cx="4272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496C0"/>
                </a:solidFill>
              </a:rPr>
              <a:t>РОССИЙСКАЯ ЭЛЕКТРОННАЯ ШКОЛА</a:t>
            </a:r>
            <a:endParaRPr lang="ru-RU" sz="2000" b="1" dirty="0">
              <a:solidFill>
                <a:srgbClr val="1496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56176" y="4221088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Интерактивные материалы для педагогов и обучающихся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19806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988" y="1444377"/>
            <a:ext cx="8496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843" y="2310048"/>
            <a:ext cx="8399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175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6777" y="1700808"/>
            <a:ext cx="747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41197" y="332656"/>
            <a:ext cx="4644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СТРАТЕГИЧЕСКИЙ ОРИЕНТИР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1191"/>
          <a:stretch/>
        </p:blipFill>
        <p:spPr>
          <a:xfrm>
            <a:off x="0" y="2348880"/>
            <a:ext cx="9144000" cy="295232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716016" y="2924944"/>
            <a:ext cx="4214316" cy="1916914"/>
          </a:xfrm>
          <a:prstGeom prst="rect">
            <a:avLst/>
          </a:prstGeom>
          <a:solidFill>
            <a:srgbClr val="00CC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Обеспечение </a:t>
            </a:r>
            <a:r>
              <a:rPr lang="ru-RU" sz="2000" b="1" dirty="0" smtClean="0">
                <a:solidFill>
                  <a:schemeClr val="bg1"/>
                </a:solidFill>
              </a:rPr>
              <a:t>открытости муниципального образования за счет существующих сервисов в цифровом  образовательном пространстве муниципалитета и края.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9806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988" y="1444377"/>
            <a:ext cx="8496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843" y="2310048"/>
            <a:ext cx="8399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175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6777" y="1700808"/>
            <a:ext cx="747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0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УПРАВЛЕНИЕ КАЧЕСТВОМ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ОБЩЕГО ОБРАЗОВАНИЯ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6" name="Содержимое 2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78668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9806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1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59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339752" y="1268760"/>
            <a:ext cx="719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</a:rPr>
              <a:t>Единый государственный экзамен</a:t>
            </a:r>
            <a:endParaRPr lang="ru-RU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1583026"/>
              </p:ext>
            </p:extLst>
          </p:nvPr>
        </p:nvGraphicFramePr>
        <p:xfrm>
          <a:off x="467543" y="1844824"/>
          <a:ext cx="8208912" cy="42738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6304"/>
                <a:gridCol w="2736304"/>
                <a:gridCol w="2736304"/>
              </a:tblGrid>
              <a:tr h="2428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8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</a:tr>
              <a:tr h="24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67,16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66,55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</a:tr>
              <a:tr h="315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 базовая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4,11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</a:tr>
              <a:tr h="315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 профильная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43,17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47,55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</a:tr>
              <a:tr h="24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54,01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51,09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</a:tr>
              <a:tr h="24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52,20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62,00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</a:tr>
              <a:tr h="315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информатика и ИКТ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55,79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59,33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</a:tr>
              <a:tr h="315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английский язык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58,45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62,86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</a:tr>
              <a:tr h="24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немецкий язык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26,00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85,00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</a:tr>
              <a:tr h="24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55,34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55,89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</a:tr>
              <a:tr h="24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61,18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</a:tr>
              <a:tr h="3154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57,26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51,82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</a:tr>
              <a:tr h="24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54,87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57,30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</a:tr>
              <a:tr h="24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63,33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55,50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</a:tr>
              <a:tr h="2428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49,90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54,93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7249" marR="67249" marT="0" marB="0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267744" y="116632"/>
            <a:ext cx="6424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УПРАВЛЕНИЕ КАЧЕСТВОМ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ОБЩЕГО ОБРАЗОВАНИЯ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1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5055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988" y="1444377"/>
            <a:ext cx="8496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175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051720" y="1484784"/>
            <a:ext cx="7478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solidFill>
                  <a:schemeClr val="tx2">
                    <a:lumMod val="75000"/>
                  </a:schemeClr>
                </a:solidFill>
              </a:rPr>
              <a:t>100-бальники</a:t>
            </a:r>
            <a:endParaRPr lang="ru-RU" sz="32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67744" y="116632"/>
            <a:ext cx="6424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УПРАВЛЕНИЕ КАЧЕСТВОМ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ОБЩЕГО ОБРАЗОВАНИЯ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араллелограмм 16"/>
          <p:cNvSpPr/>
          <p:nvPr/>
        </p:nvSpPr>
        <p:spPr>
          <a:xfrm>
            <a:off x="467544" y="2204864"/>
            <a:ext cx="8424936" cy="504000"/>
          </a:xfrm>
          <a:prstGeom prst="parallelogram">
            <a:avLst>
              <a:gd name="adj" fmla="val 27134"/>
            </a:avLst>
          </a:prstGeom>
          <a:solidFill>
            <a:srgbClr val="149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809625"/>
            <a:r>
              <a:rPr lang="ru-RU" sz="3200" dirty="0" smtClean="0">
                <a:latin typeface="Arial" pitchFamily="34" charset="0"/>
                <a:cs typeface="Arial" pitchFamily="34" charset="0"/>
              </a:rPr>
              <a:t>МОБУ «СОШ № 12»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араллелограмм 18"/>
          <p:cNvSpPr/>
          <p:nvPr/>
        </p:nvSpPr>
        <p:spPr>
          <a:xfrm>
            <a:off x="467544" y="4149080"/>
            <a:ext cx="8424936" cy="504000"/>
          </a:xfrm>
          <a:prstGeom prst="parallelogram">
            <a:avLst>
              <a:gd name="adj" fmla="val 27134"/>
            </a:avLst>
          </a:prstGeom>
          <a:solidFill>
            <a:srgbClr val="149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809625"/>
            <a:r>
              <a:rPr lang="ru-RU" sz="3200" dirty="0" smtClean="0">
                <a:latin typeface="Arial" pitchFamily="34" charset="0"/>
                <a:cs typeface="Arial" pitchFamily="34" charset="0"/>
              </a:rPr>
              <a:t>МОБУ «ЛИЦЕЙ № 7»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123729" y="2919763"/>
            <a:ext cx="510934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Попов Дмитрий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-100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баллов по химии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Нестерова Юлия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-100 баллов по химии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Тихонович Полина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- 100 баллов по истории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195736" y="4869160"/>
            <a:ext cx="48965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Песня Полина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-100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баллов по физике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Дмитриченко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Дмитрий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- 100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баллов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физике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русскому языку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6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59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339752" y="1268760"/>
            <a:ext cx="719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</a:rPr>
              <a:t>ОСНОВНОЙ государственный экзамен</a:t>
            </a:r>
            <a:endParaRPr lang="ru-RU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1583026"/>
              </p:ext>
            </p:extLst>
          </p:nvPr>
        </p:nvGraphicFramePr>
        <p:xfrm>
          <a:off x="467543" y="1844824"/>
          <a:ext cx="8208912" cy="350842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6304"/>
                <a:gridCol w="2736304"/>
                <a:gridCol w="2736304"/>
              </a:tblGrid>
              <a:tr h="22402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предмет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  <a:endParaRPr lang="ru-RU" sz="11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0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биология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география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информатика и ИКТ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иностранный язык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3,37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3,79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3,51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обществознание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3,29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3,38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физика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3,53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3,62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химия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4,25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267744" y="116632"/>
            <a:ext cx="6424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УПРАВЛЕНИЕ КАЧЕСТВОМ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ОБЩЕГО ОБРАЗОВАНИЯ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араллелограмм 14"/>
          <p:cNvSpPr/>
          <p:nvPr/>
        </p:nvSpPr>
        <p:spPr>
          <a:xfrm>
            <a:off x="395536" y="5445224"/>
            <a:ext cx="8568952" cy="936104"/>
          </a:xfrm>
          <a:prstGeom prst="parallelogram">
            <a:avLst>
              <a:gd name="adj" fmla="val 27134"/>
            </a:avLst>
          </a:prstGeom>
          <a:solidFill>
            <a:srgbClr val="149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809625"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Лучшие результаты: </a:t>
            </a:r>
          </a:p>
          <a:p>
            <a:pPr marL="809625"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МОБУ «СОШ № 12», МАОУ «Гимназия № 1», МОБУ «СОШ № 16»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1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5055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59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339752" y="1268760"/>
            <a:ext cx="7190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</a:rPr>
              <a:t>КРАЕВЫЕ КОНТРОЛЬНЫЕ РАБОТЫ</a:t>
            </a:r>
          </a:p>
          <a:p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</a:rPr>
              <a:t>ЧИТАТЕЛЬСКАЯ ГРАМОТНОЙСТЬ</a:t>
            </a:r>
            <a:endParaRPr lang="ru-RU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1583026"/>
              </p:ext>
            </p:extLst>
          </p:nvPr>
        </p:nvGraphicFramePr>
        <p:xfrm>
          <a:off x="539552" y="2348879"/>
          <a:ext cx="8208912" cy="16561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36304"/>
                <a:gridCol w="2736304"/>
                <a:gridCol w="2736304"/>
              </a:tblGrid>
              <a:tr h="386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Муниципалитет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Край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2016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74,46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70,75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71,60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66,23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6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2018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61,48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53,75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267744" y="116632"/>
            <a:ext cx="6424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УПРАВЛЕНИЕ КАЧЕСТВОМ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ОБЩЕГО ОБРАЗОВАНИЯ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араллелограмм 14"/>
          <p:cNvSpPr/>
          <p:nvPr/>
        </p:nvSpPr>
        <p:spPr>
          <a:xfrm>
            <a:off x="395536" y="4149080"/>
            <a:ext cx="8568952" cy="936104"/>
          </a:xfrm>
          <a:prstGeom prst="parallelogram">
            <a:avLst>
              <a:gd name="adj" fmla="val 27134"/>
            </a:avLst>
          </a:prstGeom>
          <a:solidFill>
            <a:srgbClr val="149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809625"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Лучшие результаты: </a:t>
            </a:r>
          </a:p>
          <a:p>
            <a:pPr marL="809625"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МОБУ «СОШ № 12», МАОУ «Гимназия № 1», МОБУ «СОШ № 9»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араллелограмм 17"/>
          <p:cNvSpPr/>
          <p:nvPr/>
        </p:nvSpPr>
        <p:spPr>
          <a:xfrm>
            <a:off x="323528" y="5229200"/>
            <a:ext cx="8568952" cy="936104"/>
          </a:xfrm>
          <a:prstGeom prst="parallelogram">
            <a:avLst>
              <a:gd name="adj" fmla="val 27134"/>
            </a:avLst>
          </a:prstGeom>
          <a:solidFill>
            <a:srgbClr val="149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809625"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Средний результат: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МОБУ «Лицей № 7»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1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5055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59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9552" y="1196752"/>
            <a:ext cx="8990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</a:rPr>
              <a:t>ВСЕРОССИЙСКИЕ ПРОВЕРОЧНЫЕ РАБОТЫ </a:t>
            </a:r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</a:rPr>
              <a:t>4 класс</a:t>
            </a:r>
            <a:endParaRPr lang="ru-RU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1583026"/>
              </p:ext>
            </p:extLst>
          </p:nvPr>
        </p:nvGraphicFramePr>
        <p:xfrm>
          <a:off x="539552" y="1700808"/>
          <a:ext cx="8208912" cy="17386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104456"/>
                <a:gridCol w="4104456"/>
              </a:tblGrid>
              <a:tr h="4346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Муниципалитет</a:t>
                      </a:r>
                      <a:endParaRPr lang="ru-RU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46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Окружающий мир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81,2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46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77,1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46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59,5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267744" y="116632"/>
            <a:ext cx="6424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УПРАВЛЕНИЕ КАЧЕСТВОМ </a:t>
            </a:r>
          </a:p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ОБЩЕГО ОБРАЗОВАНИЯ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араллелограмм 14"/>
          <p:cNvSpPr/>
          <p:nvPr/>
        </p:nvSpPr>
        <p:spPr>
          <a:xfrm>
            <a:off x="395536" y="3429000"/>
            <a:ext cx="8568952" cy="648072"/>
          </a:xfrm>
          <a:prstGeom prst="parallelogram">
            <a:avLst>
              <a:gd name="adj" fmla="val 27134"/>
            </a:avLst>
          </a:prstGeom>
          <a:solidFill>
            <a:srgbClr val="149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809625"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Лучшие результаты: </a:t>
            </a:r>
          </a:p>
          <a:p>
            <a:pPr marL="809625"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МОБУ «СОШ № 12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», МОБУ «Лицей № 7»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xmlns="" val="2157871301"/>
              </p:ext>
            </p:extLst>
          </p:nvPr>
        </p:nvGraphicFramePr>
        <p:xfrm>
          <a:off x="1763688" y="4437112"/>
          <a:ext cx="316835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23528" y="5085184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ПРОБЛЕМА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95736" y="4725144"/>
            <a:ext cx="13681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Отсутствие регионального инварианта в основной школе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47864" y="4797152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Отсутствие командной работы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36866" name="AutoShape 2" descr="http://school5.kristel.ru/images/Повышение_качество_образования/Логотип_ПКО_1.png"/>
          <p:cNvSpPr>
            <a:spLocks noChangeAspect="1" noChangeArrowheads="1"/>
          </p:cNvSpPr>
          <p:nvPr/>
        </p:nvSpPr>
        <p:spPr bwMode="auto">
          <a:xfrm>
            <a:off x="155575" y="-2795588"/>
            <a:ext cx="5000625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68" name="AutoShape 4" descr="http://school5.kristel.ru/images/Повышение_качество_образования/Логотип_ПКО_1.png"/>
          <p:cNvSpPr>
            <a:spLocks noChangeAspect="1" noChangeArrowheads="1"/>
          </p:cNvSpPr>
          <p:nvPr/>
        </p:nvSpPr>
        <p:spPr bwMode="auto">
          <a:xfrm>
            <a:off x="155575" y="-2795588"/>
            <a:ext cx="5000625" cy="5829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6869" name="Picture 5" descr="C:\Windows\system32\config\systemprofile\Desktop\Логотип_ПКО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4149080"/>
            <a:ext cx="1600203" cy="186538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6804248" y="4221088"/>
            <a:ext cx="21602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ФЦПРО на 2016-2020 годы. Повышение качества </a:t>
            </a:r>
            <a:r>
              <a:rPr lang="ru-RU" b="1" dirty="0" smtClean="0"/>
              <a:t>образования</a:t>
            </a:r>
          </a:p>
          <a:p>
            <a:r>
              <a:rPr lang="ru-RU" b="1" dirty="0" smtClean="0"/>
              <a:t>МОБУ «ООШ № 5», МОБУ «ООШ № 1»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4091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0"/>
            <a:ext cx="9149054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988" y="1444377"/>
            <a:ext cx="8496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843" y="2310048"/>
            <a:ext cx="8399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175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6777" y="1700808"/>
            <a:ext cx="747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41197" y="332656"/>
            <a:ext cx="4644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СТРАТЕГИЧЕСКИЙ ОРИЕНТИР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88840"/>
            <a:ext cx="9143245" cy="288032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51520" y="2348880"/>
            <a:ext cx="3962796" cy="2232248"/>
          </a:xfrm>
          <a:prstGeom prst="rect">
            <a:avLst/>
          </a:prstGeom>
          <a:solidFill>
            <a:srgbClr val="1496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Развитие  </a:t>
            </a:r>
            <a:r>
              <a:rPr lang="ru-RU" sz="2000" dirty="0" smtClean="0"/>
              <a:t>муниципальной системы  оценки качества общего образования, включающей в себя оценку образовательных результатов, учительских компетенций, качества образовательной среды.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9806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988" y="1444377"/>
            <a:ext cx="8496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175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195736" y="116632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07492"/>
                </a:solidFill>
              </a:rPr>
              <a:t>ВЫЯВЛЕНИЕ, ПОДДЕРЖКА И РАЗВИТИЕ СПОСОБНОСТЕЙ </a:t>
            </a:r>
            <a:r>
              <a:rPr lang="ru-RU" sz="2400" b="1" dirty="0" smtClean="0">
                <a:solidFill>
                  <a:srgbClr val="607492"/>
                </a:solidFill>
              </a:rPr>
              <a:t>И ТАЛАНТОВ У ДЕТЕЙ </a:t>
            </a:r>
            <a:endParaRPr lang="ru-RU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1556792"/>
            <a:ext cx="3240360" cy="314755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3275856" y="4437112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региональный проект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Реальное образование</a:t>
            </a:r>
            <a:r>
              <a:rPr lang="ru-RU" sz="1600" dirty="0" smtClean="0"/>
              <a:t>»</a:t>
            </a:r>
          </a:p>
          <a:p>
            <a:endParaRPr lang="ru-RU" sz="1200" dirty="0" smtClean="0"/>
          </a:p>
          <a:p>
            <a:endParaRPr lang="ru-RU" sz="12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395536" y="2852936"/>
            <a:ext cx="1808667" cy="1678381"/>
            <a:chOff x="5280660" y="1184299"/>
            <a:chExt cx="944571" cy="814285"/>
          </a:xfrm>
        </p:grpSpPr>
        <p:grpSp>
          <p:nvGrpSpPr>
            <p:cNvPr id="24" name="Группа 76"/>
            <p:cNvGrpSpPr/>
            <p:nvPr/>
          </p:nvGrpSpPr>
          <p:grpSpPr>
            <a:xfrm>
              <a:off x="5280660" y="1184299"/>
              <a:ext cx="944571" cy="814285"/>
              <a:chOff x="6013470" y="1609345"/>
              <a:chExt cx="674936" cy="581841"/>
            </a:xfrm>
            <a:solidFill>
              <a:srgbClr val="1496C0"/>
            </a:solidFill>
          </p:grpSpPr>
          <p:sp>
            <p:nvSpPr>
              <p:cNvPr id="26" name="Шестиугольник 25"/>
              <p:cNvSpPr/>
              <p:nvPr/>
            </p:nvSpPr>
            <p:spPr>
              <a:xfrm>
                <a:off x="6013470" y="1609345"/>
                <a:ext cx="674936" cy="581841"/>
              </a:xfrm>
              <a:prstGeom prst="hexagon">
                <a:avLst>
                  <a:gd name="adj" fmla="val 28160"/>
                  <a:gd name="vf" fmla="val 115470"/>
                </a:avLst>
              </a:pr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ru-RU" sz="1800" dirty="0"/>
              </a:p>
            </p:txBody>
          </p:sp>
          <p:sp>
            <p:nvSpPr>
              <p:cNvPr id="27" name="Шестиугольник 26"/>
              <p:cNvSpPr/>
              <p:nvPr/>
            </p:nvSpPr>
            <p:spPr>
              <a:xfrm>
                <a:off x="6068597" y="1656868"/>
                <a:ext cx="564683" cy="486795"/>
              </a:xfrm>
              <a:prstGeom prst="hexagon">
                <a:avLst>
                  <a:gd name="adj" fmla="val 28160"/>
                  <a:gd name="vf" fmla="val 115470"/>
                </a:avLst>
              </a:prstGeom>
              <a:grpFill/>
              <a:ln w="19050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ru-RU" sz="2400" dirty="0"/>
              </a:p>
            </p:txBody>
          </p:sp>
        </p:grp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02377" y="1237686"/>
              <a:ext cx="711009" cy="711009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395536" y="4653136"/>
            <a:ext cx="24482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дополнительное образование – 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3116</a:t>
            </a:r>
            <a:r>
              <a:rPr lang="ru-RU" sz="2000" dirty="0" smtClean="0">
                <a:solidFill>
                  <a:srgbClr val="00CC9C"/>
                </a:solidFill>
              </a:rPr>
              <a:t> </a:t>
            </a:r>
            <a:r>
              <a:rPr lang="ru-RU" sz="1600" dirty="0" smtClean="0"/>
              <a:t>обучающихся</a:t>
            </a:r>
            <a:endParaRPr lang="ru-RU" sz="1600" dirty="0" smtClean="0"/>
          </a:p>
          <a:p>
            <a:endParaRPr lang="ru-RU" sz="1200" dirty="0" smtClean="0"/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395536" y="1715666"/>
            <a:ext cx="24482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реализация </a:t>
            </a:r>
            <a:r>
              <a:rPr lang="ru-RU" sz="1600" dirty="0" smtClean="0"/>
              <a:t>индивидуальной траектории каждого школьника</a:t>
            </a:r>
            <a:endParaRPr lang="ru-RU" sz="1600" dirty="0" smtClean="0"/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2123728" y="3284984"/>
            <a:ext cx="1008112" cy="0"/>
          </a:xfrm>
          <a:prstGeom prst="straightConnector1">
            <a:avLst/>
          </a:prstGeom>
          <a:ln w="19050">
            <a:solidFill>
              <a:srgbClr val="1496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3491880" y="5373216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МОБОДОДДТ – победитель краевого конкурса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6804248" y="2708920"/>
            <a:ext cx="1872208" cy="1728192"/>
            <a:chOff x="5280660" y="1184299"/>
            <a:chExt cx="944571" cy="814285"/>
          </a:xfrm>
        </p:grpSpPr>
        <p:grpSp>
          <p:nvGrpSpPr>
            <p:cNvPr id="53" name="Группа 76"/>
            <p:cNvGrpSpPr/>
            <p:nvPr/>
          </p:nvGrpSpPr>
          <p:grpSpPr>
            <a:xfrm>
              <a:off x="5280660" y="1184299"/>
              <a:ext cx="944571" cy="814285"/>
              <a:chOff x="6013470" y="1609345"/>
              <a:chExt cx="674936" cy="581841"/>
            </a:xfrm>
            <a:solidFill>
              <a:srgbClr val="1496C0"/>
            </a:solidFill>
          </p:grpSpPr>
          <p:sp>
            <p:nvSpPr>
              <p:cNvPr id="55" name="Шестиугольник 54"/>
              <p:cNvSpPr/>
              <p:nvPr/>
            </p:nvSpPr>
            <p:spPr>
              <a:xfrm>
                <a:off x="6013470" y="1609345"/>
                <a:ext cx="674936" cy="581841"/>
              </a:xfrm>
              <a:prstGeom prst="hexagon">
                <a:avLst>
                  <a:gd name="adj" fmla="val 28160"/>
                  <a:gd name="vf" fmla="val 115470"/>
                </a:avLst>
              </a:pr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ru-RU" sz="1800" dirty="0"/>
              </a:p>
            </p:txBody>
          </p:sp>
          <p:sp>
            <p:nvSpPr>
              <p:cNvPr id="56" name="Шестиугольник 55"/>
              <p:cNvSpPr/>
              <p:nvPr/>
            </p:nvSpPr>
            <p:spPr>
              <a:xfrm>
                <a:off x="6068597" y="1656868"/>
                <a:ext cx="564683" cy="486795"/>
              </a:xfrm>
              <a:prstGeom prst="hexagon">
                <a:avLst>
                  <a:gd name="adj" fmla="val 28160"/>
                  <a:gd name="vf" fmla="val 115470"/>
                </a:avLst>
              </a:prstGeom>
              <a:grpFill/>
              <a:ln w="19050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ru-RU" sz="2400" dirty="0"/>
              </a:p>
            </p:txBody>
          </p:sp>
        </p:grpSp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02377" y="1237686"/>
              <a:ext cx="711009" cy="711009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6516216" y="4653136"/>
            <a:ext cx="2448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муниципальный </a:t>
            </a:r>
            <a:r>
              <a:rPr lang="ru-RU" sz="1600" dirty="0" smtClean="0"/>
              <a:t>проект «Модернизация муниципальной образовательной среды средствами сетевого взаимодействия»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>
            <a:off x="5724128" y="3284984"/>
            <a:ext cx="792088" cy="0"/>
          </a:xfrm>
          <a:prstGeom prst="straightConnector1">
            <a:avLst/>
          </a:prstGeom>
          <a:ln w="19050">
            <a:solidFill>
              <a:srgbClr val="1496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339752" y="1268760"/>
            <a:ext cx="719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</a:rPr>
              <a:t>дополнительное образование</a:t>
            </a:r>
            <a:endParaRPr lang="ru-RU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6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1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39752" y="0"/>
            <a:ext cx="70563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CC9C"/>
                </a:solidFill>
              </a:rPr>
              <a:t>ОСНОВАНИЯ</a:t>
            </a:r>
            <a:r>
              <a:rPr lang="ru-RU" sz="2000" b="1" dirty="0" smtClean="0">
                <a:solidFill>
                  <a:srgbClr val="00CC9C"/>
                </a:solidFill>
              </a:rPr>
              <a:t>,</a:t>
            </a:r>
            <a:r>
              <a:rPr lang="ru-RU" sz="2000" b="1" dirty="0" smtClean="0">
                <a:solidFill>
                  <a:srgbClr val="607492"/>
                </a:solidFill>
              </a:rPr>
              <a:t> 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ОПРЕДЕЛЕНИЯ ПРИОРИТЕТОВ 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ОБРАЗОВАТЕЛЬНОЙ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ПОЛИТИКИ </a:t>
            </a: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РФ</a:t>
            </a:r>
            <a:endParaRPr lang="ru-RU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175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00808"/>
            <a:ext cx="2505460" cy="4173968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131840" y="2636912"/>
            <a:ext cx="1008112" cy="1008112"/>
            <a:chOff x="3116433" y="1804757"/>
            <a:chExt cx="634409" cy="634409"/>
          </a:xfrm>
        </p:grpSpPr>
        <p:sp>
          <p:nvSpPr>
            <p:cNvPr id="16" name="Овал 15"/>
            <p:cNvSpPr/>
            <p:nvPr/>
          </p:nvSpPr>
          <p:spPr>
            <a:xfrm>
              <a:off x="3116433" y="1804757"/>
              <a:ext cx="634409" cy="634409"/>
            </a:xfrm>
            <a:prstGeom prst="ellipse">
              <a:avLst/>
            </a:prstGeom>
            <a:solidFill>
              <a:srgbClr val="00C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161612" y="1849936"/>
              <a:ext cx="544051" cy="544051"/>
            </a:xfrm>
            <a:prstGeom prst="ellipse">
              <a:avLst/>
            </a:prstGeom>
            <a:solidFill>
              <a:srgbClr val="00CC9C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800" dirty="0" smtClean="0"/>
                <a:t>1</a:t>
              </a:r>
              <a:endParaRPr lang="ru-RU" sz="18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177019" y="4437112"/>
            <a:ext cx="6154861" cy="1078509"/>
            <a:chOff x="3079376" y="3348999"/>
            <a:chExt cx="6154861" cy="1078509"/>
          </a:xfrm>
        </p:grpSpPr>
        <p:sp>
          <p:nvSpPr>
            <p:cNvPr id="24" name="TextBox 23"/>
            <p:cNvSpPr txBox="1"/>
            <p:nvPr/>
          </p:nvSpPr>
          <p:spPr>
            <a:xfrm>
              <a:off x="4114317" y="3348999"/>
              <a:ext cx="51199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/>
                <a:t>Указ Президента </a:t>
              </a:r>
              <a:r>
                <a:rPr lang="ru-RU" sz="1600" dirty="0" smtClean="0"/>
                <a:t>РФ от </a:t>
              </a:r>
              <a:r>
                <a:rPr lang="ru-RU" sz="1600" dirty="0"/>
                <a:t>07.05.2018 г. № 204 </a:t>
              </a:r>
              <a:r>
                <a:rPr lang="ru-RU" sz="1600" dirty="0" smtClean="0"/>
                <a:t/>
              </a:r>
              <a:br>
                <a:rPr lang="ru-RU" sz="1600" dirty="0" smtClean="0"/>
              </a:br>
              <a:r>
                <a:rPr lang="ru-RU" sz="1600" dirty="0" smtClean="0"/>
                <a:t>«</a:t>
              </a:r>
              <a:r>
                <a:rPr lang="ru-RU" sz="1600" dirty="0"/>
                <a:t>О национальных целях и стратегических </a:t>
              </a:r>
              <a:r>
                <a:rPr lang="ru-RU" sz="1600" dirty="0" smtClean="0"/>
                <a:t/>
              </a:r>
              <a:br>
                <a:rPr lang="ru-RU" sz="1600" dirty="0" smtClean="0"/>
              </a:br>
              <a:r>
                <a:rPr lang="ru-RU" sz="1600" dirty="0" smtClean="0"/>
                <a:t>задачах </a:t>
              </a:r>
              <a:r>
                <a:rPr lang="ru-RU" sz="1600" dirty="0"/>
                <a:t>развития Российской Федерации </a:t>
              </a:r>
              <a:r>
                <a:rPr lang="ru-RU" sz="1600" dirty="0" smtClean="0"/>
                <a:t/>
              </a:r>
              <a:br>
                <a:rPr lang="ru-RU" sz="1600" dirty="0" smtClean="0"/>
              </a:br>
              <a:r>
                <a:rPr lang="ru-RU" sz="1600" dirty="0" smtClean="0"/>
                <a:t>на </a:t>
              </a:r>
              <a:r>
                <a:rPr lang="ru-RU" sz="1600" dirty="0"/>
                <a:t>период до 2024 года</a:t>
              </a:r>
              <a:r>
                <a:rPr lang="ru-RU" sz="1600" dirty="0" smtClean="0"/>
                <a:t>»</a:t>
              </a:r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079376" y="3421007"/>
              <a:ext cx="962933" cy="1006501"/>
            </a:xfrm>
            <a:prstGeom prst="ellipse">
              <a:avLst/>
            </a:prstGeom>
            <a:solidFill>
              <a:srgbClr val="00CC9C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2</a:t>
              </a:r>
              <a:endParaRPr lang="ru-RU" sz="1800" dirty="0"/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4283968" y="2780928"/>
            <a:ext cx="5048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 smtClean="0"/>
              <a:t>Публичная </a:t>
            </a:r>
            <a:r>
              <a:rPr lang="ru-RU" sz="1600" dirty="0"/>
              <a:t>декларация целей и задач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министерства </a:t>
            </a:r>
            <a:r>
              <a:rPr lang="ru-RU" sz="1600" dirty="0"/>
              <a:t>образования и науки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Российской Федерации на </a:t>
            </a:r>
            <a:r>
              <a:rPr lang="ru-RU" sz="1600" dirty="0"/>
              <a:t>2018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19806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988" y="1444377"/>
            <a:ext cx="8496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175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195736" y="116632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07492"/>
                </a:solidFill>
              </a:rPr>
              <a:t>ВЫЯВЛЕНИЕ, ПОДДЕРЖКА И РАЗВИТИЕ СПОСОБНОСТЕЙ </a:t>
            </a:r>
            <a:r>
              <a:rPr lang="ru-RU" sz="2400" b="1" dirty="0" smtClean="0">
                <a:solidFill>
                  <a:srgbClr val="607492"/>
                </a:solidFill>
              </a:rPr>
              <a:t>И ТАЛАНТОВ У ДЕТЕЙ </a:t>
            </a:r>
            <a:endParaRPr lang="ru-RU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2339752" y="1268760"/>
            <a:ext cx="719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</a:rPr>
              <a:t>Общее образование</a:t>
            </a:r>
            <a:endParaRPr lang="ru-RU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80112" y="1700808"/>
            <a:ext cx="37931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 smtClean="0">
                <a:solidFill>
                  <a:srgbClr val="1496C0"/>
                </a:solidFill>
              </a:rPr>
              <a:t>ВСЕРОССИЙСКАЯ ОЛИМПИАДА ШКОЛЬНИКОВ</a:t>
            </a:r>
          </a:p>
          <a:p>
            <a:pPr algn="ctr"/>
            <a:r>
              <a:rPr lang="ru-RU" dirty="0" smtClean="0">
                <a:solidFill>
                  <a:srgbClr val="1496C0"/>
                </a:solidFill>
              </a:rPr>
              <a:t>региональный этап</a:t>
            </a:r>
            <a:endParaRPr lang="ru-RU" sz="1800" dirty="0" smtClean="0">
              <a:solidFill>
                <a:srgbClr val="1496C0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467544" y="2636912"/>
            <a:ext cx="1880675" cy="1584176"/>
            <a:chOff x="6013470" y="1609345"/>
            <a:chExt cx="674936" cy="581841"/>
          </a:xfrm>
          <a:solidFill>
            <a:srgbClr val="1496C0"/>
          </a:solidFill>
        </p:grpSpPr>
        <p:sp>
          <p:nvSpPr>
            <p:cNvPr id="44" name="Шестиугольник 43"/>
            <p:cNvSpPr/>
            <p:nvPr/>
          </p:nvSpPr>
          <p:spPr>
            <a:xfrm>
              <a:off x="6013470" y="1609345"/>
              <a:ext cx="674936" cy="581841"/>
            </a:xfrm>
            <a:prstGeom prst="hexagon">
              <a:avLst>
                <a:gd name="adj" fmla="val 28160"/>
                <a:gd name="vf" fmla="val 115470"/>
              </a:avLst>
            </a:prstGeom>
            <a:grpFill/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45" name="Шестиугольник 44"/>
            <p:cNvSpPr/>
            <p:nvPr/>
          </p:nvSpPr>
          <p:spPr>
            <a:xfrm>
              <a:off x="6068597" y="1656868"/>
              <a:ext cx="564683" cy="486795"/>
            </a:xfrm>
            <a:prstGeom prst="hexagon">
              <a:avLst>
                <a:gd name="adj" fmla="val 28160"/>
                <a:gd name="vf" fmla="val 115470"/>
              </a:avLst>
            </a:prstGeom>
            <a:grpFill/>
            <a:ln w="190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ru-RU" sz="2400" dirty="0"/>
            </a:p>
          </p:txBody>
        </p:sp>
      </p:grpSp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996952"/>
            <a:ext cx="797803" cy="864096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683568" y="206084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 smtClean="0">
                <a:solidFill>
                  <a:srgbClr val="1496C0"/>
                </a:solidFill>
              </a:rPr>
              <a:t>«ЮНИССЫ»</a:t>
            </a:r>
            <a:endParaRPr lang="ru-RU" sz="1800" dirty="0" smtClean="0">
              <a:solidFill>
                <a:srgbClr val="1496C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1520" y="4221088"/>
            <a:ext cx="3600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25 работ </a:t>
            </a:r>
            <a:r>
              <a:rPr lang="ru-RU" sz="1600" dirty="0" smtClean="0"/>
              <a:t>отправлено </a:t>
            </a:r>
            <a:r>
              <a:rPr lang="ru-RU" sz="1600" dirty="0" smtClean="0"/>
              <a:t>для участия в отборочном этапе краевого молодежного форума «Научно-технический потенциал Сибири</a:t>
            </a:r>
            <a:r>
              <a:rPr lang="ru-RU" sz="1600" dirty="0" smtClean="0"/>
              <a:t>»</a:t>
            </a:r>
            <a:endParaRPr lang="ru-RU" sz="1600" dirty="0" smtClean="0"/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50" name="Параллелограмм 49"/>
          <p:cNvSpPr/>
          <p:nvPr/>
        </p:nvSpPr>
        <p:spPr>
          <a:xfrm>
            <a:off x="179512" y="5345832"/>
            <a:ext cx="4392488" cy="1512168"/>
          </a:xfrm>
          <a:prstGeom prst="parallelogram">
            <a:avLst>
              <a:gd name="adj" fmla="val 2713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</a:rPr>
              <a:t>участие в очном этапе </a:t>
            </a:r>
            <a:r>
              <a:rPr lang="ru-RU" sz="1600" b="1" dirty="0" smtClean="0">
                <a:solidFill>
                  <a:schemeClr val="tx1"/>
                </a:solidFill>
              </a:rPr>
              <a:t>форума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МОБУ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«СОШ 12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МАОУ «Гимназия № 1»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МОБУ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«СОШ №16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МОБУ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«СОШ №9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МОБУ «СОШ № 6 «Русская школа»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9625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6588224" y="2636912"/>
            <a:ext cx="1728192" cy="1512168"/>
            <a:chOff x="5280660" y="1184299"/>
            <a:chExt cx="944571" cy="814285"/>
          </a:xfrm>
        </p:grpSpPr>
        <p:grpSp>
          <p:nvGrpSpPr>
            <p:cNvPr id="62" name="Группа 76"/>
            <p:cNvGrpSpPr/>
            <p:nvPr/>
          </p:nvGrpSpPr>
          <p:grpSpPr>
            <a:xfrm>
              <a:off x="5280660" y="1184299"/>
              <a:ext cx="944571" cy="814285"/>
              <a:chOff x="6013470" y="1609345"/>
              <a:chExt cx="674936" cy="581841"/>
            </a:xfrm>
            <a:solidFill>
              <a:srgbClr val="1496C0"/>
            </a:solidFill>
          </p:grpSpPr>
          <p:sp>
            <p:nvSpPr>
              <p:cNvPr id="64" name="Шестиугольник 63"/>
              <p:cNvSpPr/>
              <p:nvPr/>
            </p:nvSpPr>
            <p:spPr>
              <a:xfrm>
                <a:off x="6013470" y="1609345"/>
                <a:ext cx="674936" cy="581841"/>
              </a:xfrm>
              <a:prstGeom prst="hexagon">
                <a:avLst>
                  <a:gd name="adj" fmla="val 28160"/>
                  <a:gd name="vf" fmla="val 115470"/>
                </a:avLst>
              </a:prstGeom>
              <a:grpFill/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ru-RU" sz="1800" dirty="0"/>
              </a:p>
            </p:txBody>
          </p:sp>
          <p:sp>
            <p:nvSpPr>
              <p:cNvPr id="65" name="Шестиугольник 64"/>
              <p:cNvSpPr/>
              <p:nvPr/>
            </p:nvSpPr>
            <p:spPr>
              <a:xfrm>
                <a:off x="6068597" y="1656868"/>
                <a:ext cx="564683" cy="486795"/>
              </a:xfrm>
              <a:prstGeom prst="hexagon">
                <a:avLst>
                  <a:gd name="adj" fmla="val 28160"/>
                  <a:gd name="vf" fmla="val 115470"/>
                </a:avLst>
              </a:prstGeom>
              <a:grpFill/>
              <a:ln w="19050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ru-RU" sz="2400" dirty="0"/>
              </a:p>
            </p:txBody>
          </p:sp>
        </p:grp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02377" y="1237686"/>
              <a:ext cx="711009" cy="711009"/>
            </a:xfrm>
            <a:prstGeom prst="rect">
              <a:avLst/>
            </a:prstGeom>
          </p:spPr>
        </p:pic>
      </p:grpSp>
      <p:sp>
        <p:nvSpPr>
          <p:cNvPr id="66" name="TextBox 65"/>
          <p:cNvSpPr txBox="1"/>
          <p:nvPr/>
        </p:nvSpPr>
        <p:spPr>
          <a:xfrm>
            <a:off x="5004048" y="4149080"/>
            <a:ext cx="42484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приняли </a:t>
            </a:r>
            <a:r>
              <a:rPr lang="ru-RU" sz="1600" dirty="0" smtClean="0"/>
              <a:t>участие 46 учащихся 9-11 классов </a:t>
            </a:r>
            <a:r>
              <a:rPr lang="ru-RU" sz="1600" dirty="0" smtClean="0"/>
              <a:t>МОБУ </a:t>
            </a:r>
            <a:r>
              <a:rPr lang="ru-RU" sz="1600" dirty="0" smtClean="0"/>
              <a:t>«СОШ №12», </a:t>
            </a:r>
            <a:r>
              <a:rPr lang="ru-RU" sz="1600" dirty="0" smtClean="0"/>
              <a:t>МОБУ «Лицей </a:t>
            </a:r>
            <a:r>
              <a:rPr lang="ru-RU" sz="1600" dirty="0" smtClean="0"/>
              <a:t>№</a:t>
            </a:r>
            <a:r>
              <a:rPr lang="ru-RU" sz="1600" dirty="0" smtClean="0"/>
              <a:t>7»,</a:t>
            </a:r>
          </a:p>
          <a:p>
            <a:r>
              <a:rPr lang="ru-RU" sz="1600" dirty="0" smtClean="0"/>
              <a:t>МОБУ «СОШ </a:t>
            </a:r>
            <a:r>
              <a:rPr lang="ru-RU" sz="1600" dirty="0" smtClean="0"/>
              <a:t>№16», </a:t>
            </a:r>
            <a:r>
              <a:rPr lang="ru-RU" sz="1600" dirty="0" smtClean="0"/>
              <a:t>МАОУ «Гимназия </a:t>
            </a:r>
            <a:r>
              <a:rPr lang="ru-RU" sz="1600" dirty="0" smtClean="0"/>
              <a:t>№</a:t>
            </a:r>
            <a:r>
              <a:rPr lang="ru-RU" sz="1600" dirty="0" smtClean="0"/>
              <a:t>1», </a:t>
            </a:r>
            <a:r>
              <a:rPr lang="ru-RU" sz="1600" dirty="0" smtClean="0"/>
              <a:t>МОБУ «СОШ №4», МОБУ «СОШ №9</a:t>
            </a:r>
            <a:r>
              <a:rPr lang="ru-RU" sz="1600" dirty="0" smtClean="0"/>
              <a:t>»</a:t>
            </a:r>
            <a:endParaRPr lang="ru-RU" sz="1600" dirty="0" smtClean="0"/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67" name="Параллелограмм 66"/>
          <p:cNvSpPr/>
          <p:nvPr/>
        </p:nvSpPr>
        <p:spPr>
          <a:xfrm>
            <a:off x="4572000" y="5345832"/>
            <a:ext cx="4392488" cy="1512168"/>
          </a:xfrm>
          <a:prstGeom prst="parallelogram">
            <a:avLst>
              <a:gd name="adj" fmla="val 2713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ПОБЕДИТЕЛЬ </a:t>
            </a:r>
            <a:r>
              <a:rPr lang="ru-RU" sz="1400" dirty="0" smtClean="0">
                <a:solidFill>
                  <a:schemeClr val="tx1"/>
                </a:solidFill>
              </a:rPr>
              <a:t>– МАОУ «Гимназия </a:t>
            </a:r>
            <a:r>
              <a:rPr lang="ru-RU" sz="1400" dirty="0" smtClean="0">
                <a:solidFill>
                  <a:schemeClr val="tx1"/>
                </a:solidFill>
              </a:rPr>
              <a:t>№</a:t>
            </a:r>
            <a:r>
              <a:rPr lang="ru-RU" sz="1400" dirty="0" smtClean="0">
                <a:solidFill>
                  <a:schemeClr val="tx1"/>
                </a:solidFill>
              </a:rPr>
              <a:t>1»</a:t>
            </a:r>
          </a:p>
          <a:p>
            <a:r>
              <a:rPr lang="ru-RU" sz="1400" b="1" dirty="0" smtClean="0">
                <a:solidFill>
                  <a:schemeClr val="tx1"/>
                </a:solidFill>
              </a:rPr>
              <a:t>ПРИЗЕРЫ</a:t>
            </a:r>
            <a:r>
              <a:rPr lang="ru-RU" sz="1400" dirty="0" smtClean="0">
                <a:solidFill>
                  <a:schemeClr val="tx1"/>
                </a:solidFill>
              </a:rPr>
              <a:t> - </a:t>
            </a:r>
            <a:r>
              <a:rPr lang="ru-RU" sz="1400" dirty="0" smtClean="0">
                <a:solidFill>
                  <a:schemeClr val="tx1"/>
                </a:solidFill>
              </a:rPr>
              <a:t>МОБУ «СОШ №12</a:t>
            </a:r>
            <a:r>
              <a:rPr lang="ru-RU" sz="1400" dirty="0" smtClean="0">
                <a:solidFill>
                  <a:schemeClr val="tx1"/>
                </a:solidFill>
              </a:rPr>
              <a:t>», МАОУ «Гимназии </a:t>
            </a:r>
            <a:r>
              <a:rPr lang="ru-RU" sz="1400" dirty="0" smtClean="0">
                <a:solidFill>
                  <a:schemeClr val="tx1"/>
                </a:solidFill>
              </a:rPr>
              <a:t>№</a:t>
            </a:r>
            <a:r>
              <a:rPr lang="ru-RU" sz="1400" dirty="0" smtClean="0">
                <a:solidFill>
                  <a:schemeClr val="tx1"/>
                </a:solidFill>
              </a:rPr>
              <a:t>1»,  МОБУ </a:t>
            </a:r>
            <a:r>
              <a:rPr lang="ru-RU" sz="1400" dirty="0" smtClean="0">
                <a:solidFill>
                  <a:schemeClr val="tx1"/>
                </a:solidFill>
              </a:rPr>
              <a:t>«СОШ №16</a:t>
            </a:r>
            <a:r>
              <a:rPr lang="ru-RU" sz="1400" dirty="0" smtClean="0">
                <a:solidFill>
                  <a:schemeClr val="tx1"/>
                </a:solidFill>
              </a:rPr>
              <a:t>», МОБУ </a:t>
            </a:r>
            <a:r>
              <a:rPr lang="ru-RU" sz="1400" dirty="0" smtClean="0">
                <a:solidFill>
                  <a:schemeClr val="tx1"/>
                </a:solidFill>
              </a:rPr>
              <a:t>«СОШ №4</a:t>
            </a:r>
            <a:r>
              <a:rPr lang="ru-RU" sz="1400" dirty="0" smtClean="0">
                <a:solidFill>
                  <a:schemeClr val="tx1"/>
                </a:solidFill>
              </a:rPr>
              <a:t>», МОБУ «Лицей </a:t>
            </a:r>
            <a:r>
              <a:rPr lang="ru-RU" sz="1400" dirty="0" smtClean="0">
                <a:solidFill>
                  <a:schemeClr val="tx1"/>
                </a:solidFill>
              </a:rPr>
              <a:t>№</a:t>
            </a:r>
            <a:r>
              <a:rPr lang="ru-RU" sz="1400" dirty="0" smtClean="0">
                <a:solidFill>
                  <a:schemeClr val="tx1"/>
                </a:solidFill>
              </a:rPr>
              <a:t>7» </a:t>
            </a:r>
            <a:endParaRPr lang="ru-RU" sz="1400" dirty="0">
              <a:solidFill>
                <a:schemeClr val="tx1"/>
              </a:solidFill>
            </a:endParaRPr>
          </a:p>
        </p:txBody>
      </p:sp>
      <p:grpSp>
        <p:nvGrpSpPr>
          <p:cNvPr id="68" name="Группа 67"/>
          <p:cNvGrpSpPr/>
          <p:nvPr/>
        </p:nvGrpSpPr>
        <p:grpSpPr>
          <a:xfrm>
            <a:off x="3563888" y="1916832"/>
            <a:ext cx="1584176" cy="1440160"/>
            <a:chOff x="6013470" y="1609345"/>
            <a:chExt cx="674936" cy="581841"/>
          </a:xfrm>
          <a:solidFill>
            <a:srgbClr val="00CC9C"/>
          </a:solidFill>
        </p:grpSpPr>
        <p:sp>
          <p:nvSpPr>
            <p:cNvPr id="69" name="Шестиугольник 68"/>
            <p:cNvSpPr/>
            <p:nvPr/>
          </p:nvSpPr>
          <p:spPr>
            <a:xfrm>
              <a:off x="6013470" y="1609345"/>
              <a:ext cx="674936" cy="581841"/>
            </a:xfrm>
            <a:prstGeom prst="hexagon">
              <a:avLst>
                <a:gd name="adj" fmla="val 28160"/>
                <a:gd name="vf" fmla="val 115470"/>
              </a:avLst>
            </a:prstGeom>
            <a:grpFill/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70" name="Шестиугольник 69"/>
            <p:cNvSpPr/>
            <p:nvPr/>
          </p:nvSpPr>
          <p:spPr>
            <a:xfrm>
              <a:off x="6068597" y="1656868"/>
              <a:ext cx="564683" cy="486795"/>
            </a:xfrm>
            <a:prstGeom prst="hexagon">
              <a:avLst>
                <a:gd name="adj" fmla="val 28160"/>
                <a:gd name="vf" fmla="val 115470"/>
              </a:avLst>
            </a:prstGeom>
            <a:grpFill/>
            <a:ln w="190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ru-RU" sz="2400" dirty="0"/>
            </a:p>
          </p:txBody>
        </p:sp>
      </p:grpSp>
      <p:pic>
        <p:nvPicPr>
          <p:cNvPr id="71" name="Рисунок 7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276872"/>
            <a:ext cx="693268" cy="648072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059832" y="3284984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муниципальный </a:t>
            </a:r>
            <a:r>
              <a:rPr lang="ru-RU" sz="1600" dirty="0" smtClean="0"/>
              <a:t>проект </a:t>
            </a:r>
            <a:r>
              <a:rPr lang="ru-RU" sz="1600" dirty="0" smtClean="0"/>
              <a:t>«Подготовка обучающихся школ города к ВОШ»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9806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988" y="1444377"/>
            <a:ext cx="8496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175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195736" y="116632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07492"/>
                </a:solidFill>
              </a:rPr>
              <a:t>ВЫЯВЛЕНИЕ, ПОДДЕРЖКА И РАЗВИТИЕ СПОСОБНОСТЕЙ </a:t>
            </a:r>
            <a:r>
              <a:rPr lang="ru-RU" sz="2400" b="1" dirty="0" smtClean="0">
                <a:solidFill>
                  <a:srgbClr val="607492"/>
                </a:solidFill>
              </a:rPr>
              <a:t>И ТАЛАНТОВ У ДЕТЕЙ </a:t>
            </a:r>
            <a:endParaRPr lang="ru-RU" sz="2400" dirty="0"/>
          </a:p>
        </p:txBody>
      </p:sp>
      <p:sp>
        <p:nvSpPr>
          <p:cNvPr id="59" name="TextBox 58"/>
          <p:cNvSpPr txBox="1"/>
          <p:nvPr/>
        </p:nvSpPr>
        <p:spPr>
          <a:xfrm>
            <a:off x="2339752" y="1268760"/>
            <a:ext cx="7190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solidFill>
                  <a:schemeClr val="tx2">
                    <a:lumMod val="75000"/>
                  </a:schemeClr>
                </a:solidFill>
              </a:rPr>
              <a:t>общее образование</a:t>
            </a:r>
            <a:endParaRPr lang="ru-RU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1600" y="1988840"/>
            <a:ext cx="6022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smtClean="0">
                <a:solidFill>
                  <a:srgbClr val="1496C0"/>
                </a:solidFill>
              </a:rPr>
              <a:t>СПЕЦАЛИЗИРОВАННЫЙ </a:t>
            </a:r>
            <a:r>
              <a:rPr lang="en-US" sz="1800" b="1" dirty="0" smtClean="0">
                <a:solidFill>
                  <a:srgbClr val="1496C0"/>
                </a:solidFill>
              </a:rPr>
              <a:t> </a:t>
            </a:r>
            <a:r>
              <a:rPr lang="ru-RU" sz="1800" b="1" dirty="0" smtClean="0">
                <a:solidFill>
                  <a:srgbClr val="1496C0"/>
                </a:solidFill>
              </a:rPr>
              <a:t>КЛАСС – МАОУ «ГИМНАЗИЯ №1»</a:t>
            </a:r>
          </a:p>
          <a:p>
            <a:r>
              <a:rPr lang="ru-RU" sz="1800" b="1" dirty="0" smtClean="0">
                <a:solidFill>
                  <a:srgbClr val="1496C0"/>
                </a:solidFill>
              </a:rPr>
              <a:t>КОРПОРАТИВНЫЙ КЛАСС – МОБУ «ЛИЦЕЙ № 7»</a:t>
            </a:r>
            <a:endParaRPr lang="ru-RU" sz="1800" b="1" dirty="0" smtClean="0">
              <a:solidFill>
                <a:srgbClr val="1496C0"/>
              </a:solidFill>
            </a:endParaRPr>
          </a:p>
        </p:txBody>
      </p:sp>
      <p:grpSp>
        <p:nvGrpSpPr>
          <p:cNvPr id="11" name="Группа 35"/>
          <p:cNvGrpSpPr/>
          <p:nvPr/>
        </p:nvGrpSpPr>
        <p:grpSpPr>
          <a:xfrm>
            <a:off x="6876256" y="1628800"/>
            <a:ext cx="2016224" cy="1800200"/>
            <a:chOff x="6013470" y="1609345"/>
            <a:chExt cx="674936" cy="581841"/>
          </a:xfrm>
          <a:solidFill>
            <a:srgbClr val="1496C0"/>
          </a:solidFill>
        </p:grpSpPr>
        <p:sp>
          <p:nvSpPr>
            <p:cNvPr id="37" name="Шестиугольник 36"/>
            <p:cNvSpPr/>
            <p:nvPr/>
          </p:nvSpPr>
          <p:spPr>
            <a:xfrm>
              <a:off x="6013470" y="1609345"/>
              <a:ext cx="674936" cy="581841"/>
            </a:xfrm>
            <a:prstGeom prst="hexagon">
              <a:avLst>
                <a:gd name="adj" fmla="val 28160"/>
                <a:gd name="vf" fmla="val 115470"/>
              </a:avLst>
            </a:prstGeom>
            <a:grpFill/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38" name="Шестиугольник 37"/>
            <p:cNvSpPr/>
            <p:nvPr/>
          </p:nvSpPr>
          <p:spPr>
            <a:xfrm>
              <a:off x="6068597" y="1656868"/>
              <a:ext cx="564683" cy="486795"/>
            </a:xfrm>
            <a:prstGeom prst="hexagon">
              <a:avLst>
                <a:gd name="adj" fmla="val 28160"/>
                <a:gd name="vf" fmla="val 115470"/>
              </a:avLst>
            </a:prstGeom>
            <a:grpFill/>
            <a:ln w="190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ru-RU" sz="2400" dirty="0"/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2060848"/>
            <a:ext cx="936104" cy="936104"/>
          </a:xfrm>
          <a:prstGeom prst="rect">
            <a:avLst/>
          </a:prstGeom>
        </p:spPr>
      </p:pic>
      <p:graphicFrame>
        <p:nvGraphicFramePr>
          <p:cNvPr id="27" name="Диаграмма 26"/>
          <p:cNvGraphicFramePr/>
          <p:nvPr/>
        </p:nvGraphicFramePr>
        <p:xfrm>
          <a:off x="827584" y="2492896"/>
          <a:ext cx="763284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806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988" y="1444377"/>
            <a:ext cx="8496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843" y="2310048"/>
            <a:ext cx="8399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Текст 1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175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44824"/>
            <a:ext cx="9143245" cy="309634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377552" y="188640"/>
            <a:ext cx="4644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СТРАТЕГИЧЕСКИЙ ОРИЕНТИР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16016" y="2204864"/>
            <a:ext cx="4427984" cy="2520280"/>
          </a:xfrm>
          <a:prstGeom prst="rect">
            <a:avLst/>
          </a:prstGeom>
          <a:solidFill>
            <a:srgbClr val="00CC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1"/>
                </a:solidFill>
              </a:rPr>
              <a:t>Обеспечение </a:t>
            </a:r>
            <a:r>
              <a:rPr lang="ru-RU" dirty="0" smtClean="0">
                <a:solidFill>
                  <a:schemeClr val="bg1"/>
                </a:solidFill>
              </a:rPr>
              <a:t>условий для формирования индивидуальной образовательной траектории  ребенка с различными образовательными </a:t>
            </a:r>
            <a:r>
              <a:rPr lang="ru-RU" dirty="0" smtClean="0">
                <a:solidFill>
                  <a:schemeClr val="bg1"/>
                </a:solidFill>
              </a:rPr>
              <a:t>потребностями, выстраивание продуктивной </a:t>
            </a:r>
            <a:r>
              <a:rPr lang="ru-RU" dirty="0" smtClean="0">
                <a:solidFill>
                  <a:schemeClr val="bg1"/>
                </a:solidFill>
              </a:rPr>
              <a:t>основы взаимодействия различных субъектов, работающих с одаренными  </a:t>
            </a:r>
            <a:r>
              <a:rPr lang="ru-RU" dirty="0" smtClean="0">
                <a:solidFill>
                  <a:schemeClr val="bg1"/>
                </a:solidFill>
              </a:rPr>
              <a:t>школьниками.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6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988" y="1444377"/>
            <a:ext cx="8496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175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267744" y="116632"/>
            <a:ext cx="64242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СОВРЕМЕНННОЕ ТЕХНОЛОГИЧЕСКОЕ ОБРАЗОВАНИЕ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0" y="2492897"/>
            <a:ext cx="6200053" cy="2376263"/>
            <a:chOff x="496772" y="2051497"/>
            <a:chExt cx="5993794" cy="2732334"/>
          </a:xfrm>
        </p:grpSpPr>
        <p:sp>
          <p:nvSpPr>
            <p:cNvPr id="23" name="Пятиугольник 22"/>
            <p:cNvSpPr/>
            <p:nvPr/>
          </p:nvSpPr>
          <p:spPr>
            <a:xfrm flipH="1">
              <a:off x="496772" y="2051497"/>
              <a:ext cx="5993794" cy="910778"/>
            </a:xfrm>
            <a:prstGeom prst="homePlate">
              <a:avLst/>
            </a:prstGeom>
            <a:solidFill>
              <a:srgbClr val="00CC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ятиугольник 23"/>
            <p:cNvSpPr/>
            <p:nvPr/>
          </p:nvSpPr>
          <p:spPr>
            <a:xfrm flipH="1">
              <a:off x="496772" y="2962275"/>
              <a:ext cx="5993794" cy="910778"/>
            </a:xfrm>
            <a:prstGeom prst="homePlate">
              <a:avLst/>
            </a:prstGeom>
            <a:solidFill>
              <a:srgbClr val="1496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Пятиугольник 24"/>
            <p:cNvSpPr/>
            <p:nvPr/>
          </p:nvSpPr>
          <p:spPr>
            <a:xfrm flipH="1">
              <a:off x="496772" y="3873053"/>
              <a:ext cx="5993794" cy="910778"/>
            </a:xfrm>
            <a:prstGeom prst="homePlate">
              <a:avLst/>
            </a:prstGeom>
            <a:solidFill>
              <a:srgbClr val="0F6D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xmlns="" val="3734436444"/>
              </p:ext>
            </p:extLst>
          </p:nvPr>
        </p:nvGraphicFramePr>
        <p:xfrm>
          <a:off x="4499992" y="1628800"/>
          <a:ext cx="5155927" cy="3653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940152" y="25649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26369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100392" y="263691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2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3528" y="34290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2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948264" y="436510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3528" y="422108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3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00192" y="328498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ТЕХНОЛОГИЧЕСКОЕ ОБРАЗОВАНИЕ</a:t>
            </a:r>
            <a:endParaRPr lang="ru-RU" sz="12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683568" y="1484784"/>
            <a:ext cx="4925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МУНИЦИПАЛЬНЫЕ ПРАКТИКИ</a:t>
            </a:r>
            <a:endParaRPr lang="ru-RU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971600" y="26369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муниципальный проект «Моя профессия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(8-9 классы)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71600" y="34290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профильный курс </a:t>
            </a:r>
            <a:r>
              <a:rPr lang="ru-RU" sz="1600" b="1" dirty="0" smtClean="0">
                <a:solidFill>
                  <a:schemeClr val="bg1"/>
                </a:solidFill>
              </a:rPr>
              <a:t>«Мастерская ремёсел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МОБУ «ООШ № 5»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71600" y="414908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ранняя профессионализация школьников,</a:t>
            </a:r>
          </a:p>
          <a:p>
            <a:r>
              <a:rPr lang="ru-RU" sz="1600" b="1" dirty="0" smtClean="0">
                <a:solidFill>
                  <a:schemeClr val="bg1"/>
                </a:solidFill>
              </a:rPr>
              <a:t> проект «</a:t>
            </a:r>
            <a:r>
              <a:rPr lang="en-US" sz="1600" b="1" dirty="0" smtClean="0">
                <a:solidFill>
                  <a:schemeClr val="bg1"/>
                </a:solidFill>
              </a:rPr>
              <a:t>JuniorSkills</a:t>
            </a:r>
            <a:r>
              <a:rPr lang="ru-RU" sz="1600" b="1" dirty="0" smtClean="0">
                <a:solidFill>
                  <a:schemeClr val="bg1"/>
                </a:solidFill>
              </a:rPr>
              <a:t>»,  </a:t>
            </a:r>
            <a:r>
              <a:rPr lang="ru-RU" sz="1600" b="1" dirty="0" smtClean="0">
                <a:solidFill>
                  <a:schemeClr val="bg1"/>
                </a:solidFill>
              </a:rPr>
              <a:t>МОБОДОДДТ</a:t>
            </a:r>
            <a:endParaRPr lang="ru-RU" sz="1600" b="1" dirty="0" smtClean="0">
              <a:solidFill>
                <a:schemeClr val="bg1"/>
              </a:solidFill>
            </a:endParaRPr>
          </a:p>
          <a:p>
            <a:endParaRPr lang="ru-RU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395536" y="4869160"/>
            <a:ext cx="583264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C0000"/>
                </a:solidFill>
              </a:rPr>
              <a:t>ЗОНА ВНИМАНИЯ</a:t>
            </a:r>
          </a:p>
          <a:p>
            <a:pPr marL="179388">
              <a:spcAft>
                <a:spcPts val="600"/>
              </a:spcAft>
            </a:pPr>
            <a:r>
              <a:rPr lang="ru-RU" sz="1400" b="1" dirty="0" smtClean="0"/>
              <a:t>отсутствует </a:t>
            </a:r>
            <a:r>
              <a:rPr lang="ru-RU" sz="1400" b="1" dirty="0"/>
              <a:t>преемственность </a:t>
            </a:r>
            <a:r>
              <a:rPr lang="ru-RU" sz="1400" dirty="0"/>
              <a:t>технологического образования на разных уровнях </a:t>
            </a:r>
            <a:r>
              <a:rPr lang="ru-RU" sz="1400" dirty="0" smtClean="0"/>
              <a:t>образования</a:t>
            </a:r>
          </a:p>
          <a:p>
            <a:pPr marL="179388"/>
            <a:r>
              <a:rPr lang="ru-RU" sz="1400" dirty="0" smtClean="0"/>
              <a:t>технологическое</a:t>
            </a:r>
            <a:br>
              <a:rPr lang="ru-RU" sz="1400" dirty="0" smtClean="0"/>
            </a:br>
            <a:r>
              <a:rPr lang="ru-RU" sz="1400" dirty="0" smtClean="0"/>
              <a:t>образование в </a:t>
            </a:r>
            <a:r>
              <a:rPr lang="ru-RU" sz="1400" dirty="0"/>
              <a:t>школе </a:t>
            </a:r>
            <a:r>
              <a:rPr lang="ru-RU" sz="1400" b="1" dirty="0"/>
              <a:t>слабо синхронизировано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с </a:t>
            </a:r>
            <a:r>
              <a:rPr lang="ru-RU" sz="1400" b="1" dirty="0"/>
              <a:t>потребностями </a:t>
            </a:r>
            <a:r>
              <a:rPr lang="ru-RU" sz="1400" b="1" dirty="0" smtClean="0"/>
              <a:t>экономики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19806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1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59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377552" y="188640"/>
            <a:ext cx="4644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СТРАТЕГИЧЕСКИЙ ОРИЕНТИР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16832"/>
            <a:ext cx="9143245" cy="288032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4644008" y="2132856"/>
            <a:ext cx="4214316" cy="2520280"/>
          </a:xfrm>
          <a:prstGeom prst="rect">
            <a:avLst/>
          </a:prstGeom>
          <a:solidFill>
            <a:srgbClr val="1496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/>
            <a:r>
              <a:rPr lang="ru-RU" sz="2000" dirty="0" smtClean="0"/>
              <a:t>Обеспечение </a:t>
            </a:r>
            <a:r>
              <a:rPr lang="ru-RU" sz="2000" dirty="0" smtClean="0"/>
              <a:t>и становление практик технологического образования на основе кооперации образовательных организаций всех уровней, обеспечивающих развитие компетенций, востребованных в новом технологическом </a:t>
            </a:r>
            <a:r>
              <a:rPr lang="ru-RU" sz="2000" dirty="0" smtClean="0"/>
              <a:t>укладе.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25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59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267744" y="116632"/>
            <a:ext cx="64242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КАДРОВАЯ ПОЛИТИКА ПРОФЕССИОНАЛЬНОГО РОСТА ПЕДАГОГИЧЕСКИХ РАБОТНИКОВ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130641032"/>
              </p:ext>
            </p:extLst>
          </p:nvPr>
        </p:nvGraphicFramePr>
        <p:xfrm>
          <a:off x="2411760" y="2420888"/>
          <a:ext cx="4661136" cy="2694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Овал 14"/>
          <p:cNvSpPr/>
          <p:nvPr/>
        </p:nvSpPr>
        <p:spPr>
          <a:xfrm>
            <a:off x="3707904" y="2708921"/>
            <a:ext cx="1948927" cy="1944215"/>
          </a:xfrm>
          <a:prstGeom prst="ellipse">
            <a:avLst/>
          </a:prstGeom>
          <a:blipFill dpi="0" rotWithShape="1">
            <a:blip r:embed="rId6" cstate="print"/>
            <a:srcRect/>
            <a:tile tx="-19050" ty="-38100" sx="70000" sy="7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187624" y="3861048"/>
            <a:ext cx="989885" cy="989885"/>
            <a:chOff x="3116433" y="1804757"/>
            <a:chExt cx="634409" cy="634409"/>
          </a:xfrm>
          <a:solidFill>
            <a:srgbClr val="1496C0"/>
          </a:solidFill>
        </p:grpSpPr>
        <p:sp>
          <p:nvSpPr>
            <p:cNvPr id="18" name="Овал 17"/>
            <p:cNvSpPr/>
            <p:nvPr/>
          </p:nvSpPr>
          <p:spPr>
            <a:xfrm>
              <a:off x="3116433" y="1804757"/>
              <a:ext cx="634409" cy="6344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161612" y="1849936"/>
              <a:ext cx="544051" cy="54405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4077072"/>
            <a:ext cx="499469" cy="5409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39552" y="5013176"/>
            <a:ext cx="3314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Красноярский край вошел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 </a:t>
            </a:r>
            <a:r>
              <a:rPr lang="ru-RU" sz="1400" dirty="0"/>
              <a:t>число 19 регионов – апробирующих новую модель аттестации на основе ЕФОМ</a:t>
            </a:r>
          </a:p>
        </p:txBody>
      </p:sp>
      <p:cxnSp>
        <p:nvCxnSpPr>
          <p:cNvPr id="22" name="Соединительная линия уступом 35"/>
          <p:cNvCxnSpPr/>
          <p:nvPr/>
        </p:nvCxnSpPr>
        <p:spPr>
          <a:xfrm rot="5400000">
            <a:off x="2804363" y="3540453"/>
            <a:ext cx="409519" cy="1914806"/>
          </a:xfrm>
          <a:prstGeom prst="bentConnector2">
            <a:avLst/>
          </a:prstGeom>
          <a:ln w="19050">
            <a:solidFill>
              <a:srgbClr val="1496C0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4211960" y="5229200"/>
            <a:ext cx="989885" cy="989885"/>
            <a:chOff x="3116433" y="1804757"/>
            <a:chExt cx="634409" cy="634409"/>
          </a:xfrm>
          <a:solidFill>
            <a:srgbClr val="FF5353"/>
          </a:solidFill>
        </p:grpSpPr>
        <p:sp>
          <p:nvSpPr>
            <p:cNvPr id="25" name="Овал 24"/>
            <p:cNvSpPr/>
            <p:nvPr/>
          </p:nvSpPr>
          <p:spPr>
            <a:xfrm>
              <a:off x="3116433" y="1804757"/>
              <a:ext cx="634409" cy="6344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161612" y="1849936"/>
              <a:ext cx="544051" cy="54405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580112" y="5013176"/>
            <a:ext cx="3239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</a:t>
            </a:r>
            <a:r>
              <a:rPr lang="ru-RU" sz="1200" dirty="0" smtClean="0"/>
              <a:t>раевые летние школы, участники движения молодых педагогов, </a:t>
            </a:r>
            <a:r>
              <a:rPr lang="ru-RU" sz="1200" dirty="0" smtClean="0"/>
              <a:t>проект </a:t>
            </a:r>
            <a:r>
              <a:rPr lang="ru-RU" sz="1200" dirty="0" smtClean="0"/>
              <a:t> </a:t>
            </a:r>
            <a:r>
              <a:rPr lang="ru-RU" sz="1200" dirty="0" smtClean="0"/>
              <a:t>«Я все смогу</a:t>
            </a:r>
            <a:r>
              <a:rPr lang="ru-RU" sz="1200" dirty="0" smtClean="0"/>
              <a:t>»: </a:t>
            </a:r>
          </a:p>
          <a:p>
            <a:r>
              <a:rPr lang="ru-RU" sz="1200" b="1" dirty="0" smtClean="0"/>
              <a:t>МОБУ «СОШ </a:t>
            </a:r>
            <a:r>
              <a:rPr lang="ru-RU" sz="1200" b="1" dirty="0" smtClean="0"/>
              <a:t>№</a:t>
            </a:r>
            <a:r>
              <a:rPr lang="ru-RU" sz="1200" b="1" dirty="0" smtClean="0"/>
              <a:t>47»,  МДОБУ «Д/С № 1», </a:t>
            </a:r>
            <a:r>
              <a:rPr lang="ru-RU" sz="1200" b="1" dirty="0" smtClean="0"/>
              <a:t>МДОБУ «Д/С № </a:t>
            </a:r>
            <a:r>
              <a:rPr lang="ru-RU" sz="1200" b="1" dirty="0" smtClean="0"/>
              <a:t>7», </a:t>
            </a:r>
            <a:r>
              <a:rPr lang="ru-RU" sz="1200" b="1" dirty="0" smtClean="0"/>
              <a:t>МДОБУ «Д/С № </a:t>
            </a:r>
            <a:r>
              <a:rPr lang="ru-RU" sz="1200" b="1" dirty="0" smtClean="0"/>
              <a:t>17», </a:t>
            </a:r>
            <a:r>
              <a:rPr lang="ru-RU" sz="1200" b="1" dirty="0" smtClean="0"/>
              <a:t>МДОБУ «Д/С № </a:t>
            </a:r>
            <a:r>
              <a:rPr lang="ru-RU" sz="1200" b="1" dirty="0" smtClean="0"/>
              <a:t>21»</a:t>
            </a:r>
            <a:endParaRPr lang="ru-RU" sz="1200" b="1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5445224"/>
            <a:ext cx="620508" cy="550298"/>
          </a:xfrm>
          <a:prstGeom prst="rect">
            <a:avLst/>
          </a:prstGeom>
        </p:spPr>
      </p:pic>
      <p:cxnSp>
        <p:nvCxnSpPr>
          <p:cNvPr id="29" name="Соединительная линия уступом 45"/>
          <p:cNvCxnSpPr/>
          <p:nvPr/>
        </p:nvCxnSpPr>
        <p:spPr>
          <a:xfrm rot="5400000">
            <a:off x="4677549" y="5123651"/>
            <a:ext cx="1174926" cy="233897"/>
          </a:xfrm>
          <a:prstGeom prst="bentConnector2">
            <a:avLst/>
          </a:prstGeom>
          <a:ln w="19050">
            <a:solidFill>
              <a:srgbClr val="FF5353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Группа 29"/>
          <p:cNvGrpSpPr/>
          <p:nvPr/>
        </p:nvGrpSpPr>
        <p:grpSpPr>
          <a:xfrm>
            <a:off x="1187624" y="1556792"/>
            <a:ext cx="989885" cy="989885"/>
            <a:chOff x="3116433" y="1804757"/>
            <a:chExt cx="634409" cy="634409"/>
          </a:xfrm>
          <a:solidFill>
            <a:srgbClr val="00CC9C"/>
          </a:solidFill>
        </p:grpSpPr>
        <p:sp>
          <p:nvSpPr>
            <p:cNvPr id="31" name="Овал 30"/>
            <p:cNvSpPr/>
            <p:nvPr/>
          </p:nvSpPr>
          <p:spPr>
            <a:xfrm>
              <a:off x="3116433" y="1804757"/>
              <a:ext cx="634409" cy="6344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161612" y="1849936"/>
              <a:ext cx="544051" cy="54405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772816"/>
            <a:ext cx="529395" cy="529395"/>
          </a:xfrm>
          <a:prstGeom prst="rect">
            <a:avLst/>
          </a:prstGeom>
        </p:spPr>
      </p:pic>
      <p:cxnSp>
        <p:nvCxnSpPr>
          <p:cNvPr id="34" name="Соединительная линия уступом 33"/>
          <p:cNvCxnSpPr/>
          <p:nvPr/>
        </p:nvCxnSpPr>
        <p:spPr>
          <a:xfrm rot="10800000">
            <a:off x="2123728" y="2276872"/>
            <a:ext cx="1653790" cy="503328"/>
          </a:xfrm>
          <a:prstGeom prst="bentConnector3">
            <a:avLst>
              <a:gd name="adj1" fmla="val 50000"/>
            </a:avLst>
          </a:prstGeom>
          <a:ln w="19050">
            <a:solidFill>
              <a:srgbClr val="00CC9C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67544" y="2636912"/>
            <a:ext cx="25896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</a:t>
            </a:r>
            <a:r>
              <a:rPr lang="ru-RU" sz="1400" dirty="0" smtClean="0"/>
              <a:t>частники регионального </a:t>
            </a:r>
            <a:r>
              <a:rPr lang="ru-RU" sz="1400" dirty="0" smtClean="0"/>
              <a:t>этапа конкурса </a:t>
            </a:r>
            <a:r>
              <a:rPr lang="ru-RU" sz="1400" dirty="0" smtClean="0"/>
              <a:t>«Учитель года </a:t>
            </a:r>
            <a:r>
              <a:rPr lang="ru-RU" sz="1400" dirty="0" smtClean="0"/>
              <a:t>Красноярского края - 2018</a:t>
            </a:r>
            <a:r>
              <a:rPr lang="ru-RU" sz="1400" dirty="0" smtClean="0"/>
              <a:t>»,</a:t>
            </a:r>
          </a:p>
          <a:p>
            <a:r>
              <a:rPr lang="ru-RU" sz="1400" dirty="0" smtClean="0"/>
              <a:t>«Воспитатель  </a:t>
            </a:r>
            <a:r>
              <a:rPr lang="ru-RU" sz="1400" dirty="0" smtClean="0"/>
              <a:t>года Красноярского края - 2018»</a:t>
            </a:r>
            <a:endParaRPr lang="ru-RU" sz="1400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6948264" y="1628800"/>
            <a:ext cx="989885" cy="989885"/>
            <a:chOff x="3116433" y="1804757"/>
            <a:chExt cx="634409" cy="634409"/>
          </a:xfrm>
          <a:solidFill>
            <a:srgbClr val="CC0000"/>
          </a:solidFill>
        </p:grpSpPr>
        <p:sp>
          <p:nvSpPr>
            <p:cNvPr id="37" name="Овал 36"/>
            <p:cNvSpPr/>
            <p:nvPr/>
          </p:nvSpPr>
          <p:spPr>
            <a:xfrm>
              <a:off x="3116433" y="1804757"/>
              <a:ext cx="634409" cy="6344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3161612" y="1849936"/>
              <a:ext cx="544051" cy="54405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</p:grpSp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1844824"/>
            <a:ext cx="649216" cy="616592"/>
          </a:xfrm>
          <a:prstGeom prst="rect">
            <a:avLst/>
          </a:prstGeom>
        </p:spPr>
      </p:pic>
      <p:cxnSp>
        <p:nvCxnSpPr>
          <p:cNvPr id="40" name="Соединительная линия уступом 41"/>
          <p:cNvCxnSpPr/>
          <p:nvPr/>
        </p:nvCxnSpPr>
        <p:spPr>
          <a:xfrm flipV="1">
            <a:off x="5220071" y="2276872"/>
            <a:ext cx="1728195" cy="356312"/>
          </a:xfrm>
          <a:prstGeom prst="bentConnector3">
            <a:avLst>
              <a:gd name="adj1" fmla="val 50000"/>
            </a:avLst>
          </a:prstGeom>
          <a:ln w="19050">
            <a:solidFill>
              <a:srgbClr val="CC0000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242557" y="2708920"/>
            <a:ext cx="29014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C0000"/>
                </a:solidFill>
              </a:rPr>
              <a:t>ЗОНА ВНИМАНИЯ:</a:t>
            </a:r>
          </a:p>
          <a:p>
            <a:r>
              <a:rPr lang="ru-RU" sz="1400" dirty="0" smtClean="0"/>
              <a:t>низкий </a:t>
            </a:r>
            <a:r>
              <a:rPr lang="ru-RU" sz="1400" dirty="0"/>
              <a:t>уровень </a:t>
            </a:r>
            <a:r>
              <a:rPr lang="ru-RU" sz="1400" dirty="0" smtClean="0"/>
              <a:t>мотивации</a:t>
            </a:r>
            <a:br>
              <a:rPr lang="ru-RU" sz="1400" dirty="0" smtClean="0"/>
            </a:br>
            <a:r>
              <a:rPr lang="ru-RU" sz="1400" dirty="0" smtClean="0"/>
              <a:t>к </a:t>
            </a:r>
            <a:r>
              <a:rPr lang="ru-RU" sz="1400" dirty="0"/>
              <a:t>профессиональному развитию, </a:t>
            </a:r>
            <a:r>
              <a:rPr lang="ru-RU" sz="1400" b="1" dirty="0"/>
              <a:t>недостаточный уровень управления </a:t>
            </a:r>
            <a:r>
              <a:rPr lang="ru-RU" sz="1400" dirty="0"/>
              <a:t>приращением квалификации </a:t>
            </a:r>
            <a:r>
              <a:rPr lang="ru-RU" sz="1400" dirty="0" smtClean="0"/>
              <a:t>педагогических кадров</a:t>
            </a:r>
          </a:p>
          <a:p>
            <a:endParaRPr lang="ru-RU" sz="12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8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59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377552" y="188640"/>
            <a:ext cx="4644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СТРАТЕГИЧЕСКИЙ ОРИЕНТИР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40" b="9541"/>
          <a:stretch/>
        </p:blipFill>
        <p:spPr>
          <a:xfrm>
            <a:off x="0" y="2060848"/>
            <a:ext cx="9144000" cy="288032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572000" y="2420888"/>
            <a:ext cx="4214316" cy="2016224"/>
          </a:xfrm>
          <a:prstGeom prst="rect">
            <a:avLst/>
          </a:prstGeom>
          <a:solidFill>
            <a:srgbClr val="1496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/>
            <a:r>
              <a:rPr lang="ru-RU" sz="2000" dirty="0" smtClean="0"/>
              <a:t>Организации </a:t>
            </a:r>
            <a:r>
              <a:rPr lang="ru-RU" sz="2000" dirty="0" smtClean="0"/>
              <a:t>совместной деятельности педагогов, управленцев, специалистов методического </a:t>
            </a:r>
            <a:r>
              <a:rPr lang="ru-RU" sz="2000" dirty="0" smtClean="0"/>
              <a:t>центра.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8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5055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59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267744" y="0"/>
            <a:ext cx="64242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МЕТОДЫ, ТЕХНОЛОГИИ И ПРАКТИКИ ФОРМИРОВАНИЯ ГРАЖДАНСКОЙ ИДЕНТИЧНОСТИ И СОЦИАЛЬНОЙ ГРАМОТНОСТИ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Шестиугольник 12"/>
          <p:cNvSpPr/>
          <p:nvPr/>
        </p:nvSpPr>
        <p:spPr>
          <a:xfrm rot="1800000">
            <a:off x="784500" y="1852649"/>
            <a:ext cx="1164345" cy="1003745"/>
          </a:xfrm>
          <a:prstGeom prst="hexagon">
            <a:avLst>
              <a:gd name="adj" fmla="val 28160"/>
              <a:gd name="vf" fmla="val 115470"/>
            </a:avLst>
          </a:prstGeom>
          <a:solidFill>
            <a:srgbClr val="00CC9C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18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060848"/>
            <a:ext cx="725576" cy="518269"/>
          </a:xfrm>
          <a:prstGeom prst="rect">
            <a:avLst/>
          </a:prstGeom>
        </p:spPr>
      </p:pic>
      <p:sp>
        <p:nvSpPr>
          <p:cNvPr id="16" name="Шестиугольник 15"/>
          <p:cNvSpPr/>
          <p:nvPr/>
        </p:nvSpPr>
        <p:spPr>
          <a:xfrm rot="1800000">
            <a:off x="784499" y="3292808"/>
            <a:ext cx="1164345" cy="1003745"/>
          </a:xfrm>
          <a:prstGeom prst="hexagon">
            <a:avLst>
              <a:gd name="adj" fmla="val 28160"/>
              <a:gd name="vf" fmla="val 115470"/>
            </a:avLst>
          </a:prstGeom>
          <a:solidFill>
            <a:srgbClr val="1496C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18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429000"/>
            <a:ext cx="631677" cy="631677"/>
          </a:xfrm>
          <a:prstGeom prst="rect">
            <a:avLst/>
          </a:prstGeom>
        </p:spPr>
      </p:pic>
      <p:sp>
        <p:nvSpPr>
          <p:cNvPr id="19" name="Шестиугольник 18"/>
          <p:cNvSpPr/>
          <p:nvPr/>
        </p:nvSpPr>
        <p:spPr>
          <a:xfrm rot="1800000">
            <a:off x="784499" y="4732969"/>
            <a:ext cx="1164345" cy="1003745"/>
          </a:xfrm>
          <a:prstGeom prst="hexagon">
            <a:avLst>
              <a:gd name="adj" fmla="val 28160"/>
              <a:gd name="vf" fmla="val 115470"/>
            </a:avLst>
          </a:prstGeom>
          <a:solidFill>
            <a:srgbClr val="00CC9C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ru-RU" sz="1800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5013176"/>
            <a:ext cx="488010" cy="38456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95736" y="1844824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АКЦЕНТ НА ГРАЖДАНСКО-ПАТРИОТИЧЕСКИЕ, </a:t>
            </a:r>
            <a:br>
              <a:rPr lang="ru-RU" sz="1400" dirty="0" smtClean="0"/>
            </a:br>
            <a:r>
              <a:rPr lang="ru-RU" sz="1400" dirty="0" smtClean="0"/>
              <a:t>СОЦИАЛЬНЫЕ И КУЛЬТУРНЫЕ ПОЗИЦИИ </a:t>
            </a:r>
            <a:endParaRPr lang="ru-RU" sz="1400" dirty="0" smtClean="0"/>
          </a:p>
          <a:p>
            <a:r>
              <a:rPr lang="ru-RU" sz="1400" dirty="0" smtClean="0"/>
              <a:t>Российское движение школьников – </a:t>
            </a:r>
            <a:r>
              <a:rPr lang="ru-RU" sz="1400" dirty="0" err="1" smtClean="0"/>
              <a:t>пилотные</a:t>
            </a:r>
            <a:r>
              <a:rPr lang="ru-RU" sz="1400" dirty="0" smtClean="0"/>
              <a:t> площадки </a:t>
            </a:r>
            <a:r>
              <a:rPr lang="ru-RU" sz="1400" dirty="0" smtClean="0"/>
              <a:t>МОБУ «СОШ №</a:t>
            </a:r>
            <a:r>
              <a:rPr lang="ru-RU" sz="1400" dirty="0" smtClean="0"/>
              <a:t>3», </a:t>
            </a:r>
            <a:r>
              <a:rPr lang="ru-RU" sz="1400" dirty="0" smtClean="0"/>
              <a:t>МАОУ «Гимназия №1» </a:t>
            </a:r>
            <a:endParaRPr lang="ru-RU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2195736" y="3429000"/>
            <a:ext cx="39114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СЛУЖБЫ МЕДИАЦИИ, </a:t>
            </a:r>
            <a:r>
              <a:rPr lang="ru-RU" sz="1400" dirty="0"/>
              <a:t>организаторы </a:t>
            </a:r>
            <a:r>
              <a:rPr lang="ru-RU" sz="1400" dirty="0" smtClean="0"/>
              <a:t>которых </a:t>
            </a:r>
            <a:br>
              <a:rPr lang="ru-RU" sz="1400" dirty="0" smtClean="0"/>
            </a:br>
            <a:r>
              <a:rPr lang="ru-RU" sz="1400" dirty="0" smtClean="0"/>
              <a:t>обучены </a:t>
            </a:r>
            <a:r>
              <a:rPr lang="ru-RU" sz="1400" dirty="0"/>
              <a:t>технологиям урегулирования конфликтов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95736" y="5013176"/>
            <a:ext cx="3911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МЕРОПРИЯТИЯ ПО ПРОФИЛАКТИКЕ ПРАВОНАРУШЕНИЙ</a:t>
            </a:r>
            <a:endParaRPr lang="ru-RU" sz="1400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7092280" y="2420888"/>
            <a:ext cx="989885" cy="989885"/>
            <a:chOff x="3116433" y="1804757"/>
            <a:chExt cx="634409" cy="634409"/>
          </a:xfrm>
          <a:solidFill>
            <a:srgbClr val="CC0000"/>
          </a:solidFill>
        </p:grpSpPr>
        <p:sp>
          <p:nvSpPr>
            <p:cNvPr id="25" name="Овал 24"/>
            <p:cNvSpPr/>
            <p:nvPr/>
          </p:nvSpPr>
          <p:spPr>
            <a:xfrm>
              <a:off x="3116433" y="1804757"/>
              <a:ext cx="634409" cy="6344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161612" y="1849936"/>
              <a:ext cx="544051" cy="54405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2564904"/>
            <a:ext cx="649216" cy="61659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242557" y="3645024"/>
            <a:ext cx="29014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C0000"/>
                </a:solidFill>
              </a:rPr>
              <a:t>ЗОНА ВНИМАНИЯ:</a:t>
            </a:r>
          </a:p>
          <a:p>
            <a:pPr>
              <a:buFontTx/>
              <a:buChar char="-"/>
            </a:pPr>
            <a:r>
              <a:rPr lang="ru-RU" sz="1400" dirty="0" smtClean="0"/>
              <a:t>педагоги</a:t>
            </a:r>
            <a:r>
              <a:rPr lang="ru-RU" sz="1400" dirty="0" smtClean="0"/>
              <a:t>, классные руководители, педагоги-психологи, управленцы недостаточно владеют технологией </a:t>
            </a:r>
            <a:r>
              <a:rPr lang="ru-RU" sz="1400" dirty="0" smtClean="0"/>
              <a:t>урегулирования конфликтов;</a:t>
            </a:r>
          </a:p>
          <a:p>
            <a:r>
              <a:rPr lang="ru-RU" sz="1400" dirty="0" smtClean="0"/>
              <a:t>- работа по профилактике правонарушений не выстроена в систему, а представляет собой совокупность мероприятий</a:t>
            </a:r>
            <a:endParaRPr lang="ru-RU" sz="14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8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59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377552" y="188640"/>
            <a:ext cx="4644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СТРАТЕГИЧЕСКИЙ ОРИЕНТИР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44824"/>
            <a:ext cx="9143245" cy="3096344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572000" y="2132856"/>
            <a:ext cx="4214316" cy="2592288"/>
          </a:xfrm>
          <a:prstGeom prst="rect">
            <a:avLst/>
          </a:prstGeom>
          <a:solidFill>
            <a:srgbClr val="00CC9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/>
              <a:t>Становление </a:t>
            </a:r>
            <a:r>
              <a:rPr lang="ru-RU" b="1" dirty="0" smtClean="0"/>
              <a:t>образовательных практик</a:t>
            </a:r>
            <a:r>
              <a:rPr lang="ru-RU" dirty="0" smtClean="0"/>
              <a:t>, основанных на новом поколении технологий обучения и воспитания, обеспечивающих достижение базовых навыков для решения повседневных задач, компетенций для решения сложных задач, личностных качеств для умения справляться с постоянными изменениями в российском обществе.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88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59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955944" y="188640"/>
            <a:ext cx="5403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СТРАТЕГИЧЕСКОЕ НАПРАВЛЕНИЕ 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962" name="AutoShape 2" descr="https://mbdou96.ru/images/16-17/foto/Inkl_ob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4" name="AutoShape 4" descr="http://xn----38-53dwcf1akj7fei.xn--p1ai/wp-content/uploads/2016/12/1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66" name="AutoShape 6" descr="http://xn----38-53dwcf1akj7fei.xn--p1ai/wp-content/uploads/2016/12/16.png"/>
          <p:cNvSpPr>
            <a:spLocks noChangeAspect="1" noChangeArrowheads="1"/>
          </p:cNvSpPr>
          <p:nvPr/>
        </p:nvSpPr>
        <p:spPr bwMode="auto">
          <a:xfrm>
            <a:off x="155575" y="-4098925"/>
            <a:ext cx="12192000" cy="8553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7" name="Picture 7" descr="C:\Windows\system32\config\systemprofile\Desktop\1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340768"/>
            <a:ext cx="3735308" cy="262166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4211960" y="162880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Реализация </a:t>
            </a:r>
            <a:r>
              <a:rPr lang="ru-RU" b="1" dirty="0" smtClean="0"/>
              <a:t>Концепции инклюзивного образования: </a:t>
            </a:r>
            <a:r>
              <a:rPr lang="ru-RU" b="1" dirty="0" smtClean="0"/>
              <a:t>от отдельных практик к модели муниципального уровня</a:t>
            </a:r>
            <a:endParaRPr lang="ru-RU" b="1" dirty="0"/>
          </a:p>
        </p:txBody>
      </p:sp>
      <p:graphicFrame>
        <p:nvGraphicFramePr>
          <p:cNvPr id="22" name="Схема 21"/>
          <p:cNvGraphicFramePr/>
          <p:nvPr/>
        </p:nvGraphicFramePr>
        <p:xfrm>
          <a:off x="3851920" y="2132856"/>
          <a:ext cx="5292080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323528" y="4509120"/>
            <a:ext cx="8502357" cy="1302103"/>
          </a:xfrm>
          <a:prstGeom prst="rect">
            <a:avLst/>
          </a:prstGeom>
          <a:noFill/>
          <a:ln>
            <a:solidFill>
              <a:srgbClr val="1496C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411760" y="4221088"/>
            <a:ext cx="424847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СТРАТЕГИЧЕСКИЙ ОРИЕНТИР</a:t>
            </a:r>
            <a:endParaRPr lang="ru-RU" sz="2400" b="1" dirty="0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95536" y="4581128"/>
            <a:ext cx="83529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онкретизирование и структурирование действия участников образовательного процесса по реализации Концепции инклюзивного образования.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8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988" y="1444377"/>
            <a:ext cx="8496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843" y="2310048"/>
            <a:ext cx="8399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Текст 1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175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2411760" y="0"/>
            <a:ext cx="5256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07492"/>
                </a:solidFill>
              </a:rPr>
              <a:t>ЦЕЛИ И ЦЕЛЕВЫЕ ПОКАЗАТЕЛИ </a:t>
            </a:r>
            <a:br>
              <a:rPr lang="ru-RU" sz="2800" b="1" dirty="0" smtClean="0">
                <a:solidFill>
                  <a:srgbClr val="607492"/>
                </a:solidFill>
              </a:rPr>
            </a:br>
            <a:r>
              <a:rPr lang="ru-RU" sz="2800" b="1" dirty="0" smtClean="0">
                <a:solidFill>
                  <a:srgbClr val="607492"/>
                </a:solidFill>
              </a:rPr>
              <a:t>к </a:t>
            </a:r>
            <a:r>
              <a:rPr lang="ru-RU" sz="2800" b="1" dirty="0" smtClean="0">
                <a:solidFill>
                  <a:srgbClr val="00CC9C"/>
                </a:solidFill>
              </a:rPr>
              <a:t>2024 </a:t>
            </a:r>
            <a:r>
              <a:rPr lang="ru-RU" sz="2800" b="1" dirty="0" smtClean="0">
                <a:solidFill>
                  <a:srgbClr val="607492"/>
                </a:solidFill>
              </a:rPr>
              <a:t>году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203848" y="1700808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УКАЗ ПРЕЗИДЕНТА РФ от 07.05.2018 г. № 204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1" name="Рисунок 30" descr="4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276872"/>
            <a:ext cx="2327570" cy="357374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/>
          <p:cNvSpPr txBox="1"/>
          <p:nvPr/>
        </p:nvSpPr>
        <p:spPr>
          <a:xfrm>
            <a:off x="3203848" y="2708920"/>
            <a:ext cx="574723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900" dirty="0" smtClean="0"/>
              <a:t>Обеспечение глобальной конкурентоспособности российского образования, </a:t>
            </a:r>
            <a:r>
              <a:rPr lang="ru-RU" sz="1900" b="1" dirty="0" smtClean="0"/>
              <a:t>вхождение Российской Федерации в число 10 ведущих стран </a:t>
            </a:r>
            <a:br>
              <a:rPr lang="ru-RU" sz="1900" b="1" dirty="0" smtClean="0"/>
            </a:br>
            <a:r>
              <a:rPr lang="ru-RU" sz="1900" b="1" dirty="0" smtClean="0"/>
              <a:t>мира по качеству общего образования</a:t>
            </a:r>
          </a:p>
          <a:p>
            <a:pPr>
              <a:spcAft>
                <a:spcPts val="1200"/>
              </a:spcAft>
            </a:pPr>
            <a:r>
              <a:rPr lang="ru-RU" sz="1900" b="1" dirty="0" smtClean="0"/>
              <a:t>Воспитание гармонично развитой и социально ответственной личности </a:t>
            </a:r>
            <a:r>
              <a:rPr lang="ru-RU" sz="1900" dirty="0" smtClean="0"/>
              <a:t>на основе духовно-нравственных ценностей народов Российской Федерации, исторических и национально-культурных традиций </a:t>
            </a:r>
            <a:endParaRPr lang="ru-RU" sz="1900" dirty="0"/>
          </a:p>
        </p:txBody>
      </p:sp>
      <p:sp>
        <p:nvSpPr>
          <p:cNvPr id="33" name="TextBox 32"/>
          <p:cNvSpPr txBox="1"/>
          <p:nvPr/>
        </p:nvSpPr>
        <p:spPr>
          <a:xfrm>
            <a:off x="2771800" y="2060848"/>
            <a:ext cx="56735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0" dirty="0" smtClean="0">
                <a:solidFill>
                  <a:srgbClr val="6074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ru-RU" sz="3600" dirty="0">
              <a:solidFill>
                <a:srgbClr val="6074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6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1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59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Shape 10"/>
          <p:cNvPicPr preferRelativeResize="0"/>
          <p:nvPr/>
        </p:nvPicPr>
        <p:blipFill rotWithShape="1">
          <a:blip r:embed="rId5" cstate="print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1628800"/>
            <a:ext cx="8406582" cy="278928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09"/>
          <p:cNvSpPr txBox="1">
            <a:spLocks/>
          </p:cNvSpPr>
          <p:nvPr/>
        </p:nvSpPr>
        <p:spPr>
          <a:xfrm>
            <a:off x="0" y="3789040"/>
            <a:ext cx="8628063" cy="9133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 i="0" u="none" strike="noStrike" cap="none">
                <a:solidFill>
                  <a:srgbClr val="5077A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>
              <a:buSzPct val="25000"/>
            </a:pPr>
            <a:r>
              <a:rPr lang="ru-RU" sz="4000" b="0" dirty="0" smtClean="0">
                <a:solidFill>
                  <a:schemeClr val="bg1"/>
                </a:solidFill>
              </a:rPr>
              <a:t>ЖЕЛАЮ ВСЕМ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1720" y="4653136"/>
            <a:ext cx="4145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содержательной</a:t>
            </a:r>
            <a:b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работы и новых решений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9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411760" y="404664"/>
            <a:ext cx="8064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607492"/>
                </a:solidFill>
              </a:rPr>
              <a:t>ОСНОВНОЙ ВЫЗОВ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9843" y="2310048"/>
            <a:ext cx="8399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Текст 1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175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204216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4530627" y="1916832"/>
            <a:ext cx="4613373" cy="1718038"/>
            <a:chOff x="4616708" y="1793044"/>
            <a:chExt cx="3744825" cy="140015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4616708" y="1793044"/>
              <a:ext cx="3638234" cy="1400150"/>
            </a:xfrm>
            <a:prstGeom prst="rect">
              <a:avLst/>
            </a:prstGeom>
            <a:solidFill>
              <a:srgbClr val="607492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742974" y="1798095"/>
              <a:ext cx="361855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</a:rPr>
                <a:t>повышение конкурентоспособности </a:t>
              </a:r>
              <a:r>
                <a:rPr lang="en-US" sz="2400" dirty="0" smtClean="0">
                  <a:solidFill>
                    <a:schemeClr val="bg1"/>
                  </a:solidFill>
                </a:rPr>
                <a:t/>
              </a:r>
              <a:br>
                <a:rPr lang="en-US" sz="2400" dirty="0" smtClean="0">
                  <a:solidFill>
                    <a:schemeClr val="bg1"/>
                  </a:solidFill>
                </a:rPr>
              </a:br>
              <a:r>
                <a:rPr lang="ru-RU" sz="2400" dirty="0" smtClean="0">
                  <a:solidFill>
                    <a:schemeClr val="bg1"/>
                  </a:solidFill>
                </a:rPr>
                <a:t>за </a:t>
              </a:r>
              <a:r>
                <a:rPr lang="ru-RU" sz="2400" dirty="0">
                  <a:solidFill>
                    <a:schemeClr val="bg1"/>
                  </a:solidFill>
                </a:rPr>
                <a:t>счет повышение качества человеческого потенциала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915816" y="3573016"/>
            <a:ext cx="3320140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00CC9C"/>
                </a:solidFill>
              </a:rPr>
              <a:t>МЕХАНИЗМЫ РЕШЕНИЯ</a:t>
            </a:r>
            <a:endParaRPr lang="ru-RU" sz="2000" dirty="0">
              <a:solidFill>
                <a:srgbClr val="00CC9C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4005064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00" dirty="0" smtClean="0"/>
              <a:t>ПРЕОДОЛЕНИЕ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УЧЕБНОЙ НЕУСПЕШНОСТИ ШКОЛЬНИКОВ</a:t>
            </a:r>
            <a:endParaRPr lang="ru-RU" sz="1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95536" y="4725144"/>
            <a:ext cx="228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200" dirty="0" smtClean="0"/>
              <a:t>повысить </a:t>
            </a:r>
            <a:r>
              <a:rPr lang="ru-RU" sz="1200" dirty="0"/>
              <a:t>качество образовательных результатов предлагается через стандартизацию минимального уровня квалификации учителей, и введения единых федеральных материалов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для </a:t>
            </a:r>
            <a:r>
              <a:rPr lang="ru-RU" sz="1200" dirty="0"/>
              <a:t>оценки их квалификации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203848" y="4149080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200" dirty="0" smtClean="0"/>
              <a:t>ВЫРАЩИВАНИЕ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ru-RU" sz="1200" dirty="0" smtClean="0"/>
              <a:t>И УДЕРЖАНИИ ТАЛАНТОВ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75856" y="4581128"/>
            <a:ext cx="269211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smtClean="0"/>
              <a:t>необходимо </a:t>
            </a:r>
            <a:r>
              <a:rPr lang="ru-RU" sz="1100" dirty="0"/>
              <a:t>повысить содержательное многообразие программ поддержки </a:t>
            </a:r>
            <a:r>
              <a:rPr lang="ru-RU" sz="1100" dirty="0" smtClean="0"/>
              <a:t>талантов, усилить </a:t>
            </a:r>
            <a:r>
              <a:rPr lang="ru-RU" sz="1100" dirty="0"/>
              <a:t>инфраструктуру </a:t>
            </a:r>
            <a:r>
              <a:rPr lang="ru-RU" sz="1100" dirty="0" smtClean="0"/>
              <a:t>выявления</a:t>
            </a:r>
            <a:br>
              <a:rPr lang="ru-RU" sz="1100" dirty="0" smtClean="0"/>
            </a:br>
            <a:r>
              <a:rPr lang="ru-RU" sz="1100" dirty="0" smtClean="0"/>
              <a:t>и </a:t>
            </a:r>
            <a:r>
              <a:rPr lang="ru-RU" sz="1100" dirty="0"/>
              <a:t>поддержки талантов в сферах </a:t>
            </a:r>
            <a:r>
              <a:rPr lang="ru-RU" sz="1100" dirty="0" smtClean="0"/>
              <a:t>создания</a:t>
            </a:r>
            <a:br>
              <a:rPr lang="ru-RU" sz="1100" dirty="0" smtClean="0"/>
            </a:br>
            <a:r>
              <a:rPr lang="ru-RU" sz="1100" dirty="0" smtClean="0"/>
              <a:t>и </a:t>
            </a:r>
            <a:r>
              <a:rPr lang="ru-RU" sz="1100" dirty="0"/>
              <a:t>использования технологий, социальной активности и предпринимательства, коммуникаций и дизайна, а также </a:t>
            </a:r>
            <a:r>
              <a:rPr lang="ru-RU" sz="1100" dirty="0" smtClean="0"/>
              <a:t>наук,</a:t>
            </a:r>
            <a:br>
              <a:rPr lang="ru-RU" sz="1100" dirty="0" smtClean="0"/>
            </a:br>
            <a:r>
              <a:rPr lang="ru-RU" sz="1100" dirty="0" smtClean="0"/>
              <a:t>не </a:t>
            </a:r>
            <a:r>
              <a:rPr lang="ru-RU" sz="1100" dirty="0"/>
              <a:t>входящих в школьную программу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20578" y="4077072"/>
            <a:ext cx="3023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УСВОЕНИЕ ШКОЛЬНИКАМИ ПРИНЦИПИАЛЬНО НОВОГО НАБОРА БАЗОВЫХ ЗНАНИЙ</a:t>
            </a:r>
            <a:r>
              <a:rPr lang="en-US" sz="1200" dirty="0" smtClean="0"/>
              <a:t> </a:t>
            </a:r>
            <a:r>
              <a:rPr lang="ru-RU" sz="1200" dirty="0" smtClean="0"/>
              <a:t>И УМЕНИЙ</a:t>
            </a:r>
            <a:endParaRPr lang="ru-RU" sz="11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472845" y="4725144"/>
            <a:ext cx="2671155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необходимых для использования возможностей современной цивилизации (цифровые, правовые, финансовые),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а </a:t>
            </a:r>
            <a:r>
              <a:rPr lang="ru-RU" sz="1100" dirty="0"/>
              <a:t>также универсальных навыков 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и </a:t>
            </a:r>
            <a:r>
              <a:rPr lang="ru-RU" sz="1100" dirty="0"/>
              <a:t>позитивных социальных установок, таких как коммуникация, кооперация, креативность, аналитическое мышление, предприимчивость, самоорганизация</a:t>
            </a:r>
          </a:p>
        </p:txBody>
      </p:sp>
    </p:spTree>
    <p:extLst>
      <p:ext uri="{BB962C8B-B14F-4D97-AF65-F5344CB8AC3E}">
        <p14:creationId xmlns:p14="http://schemas.microsoft.com/office/powerpoint/2010/main" xmlns="" val="19806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988" y="1444377"/>
            <a:ext cx="8496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843" y="2310048"/>
            <a:ext cx="8399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Текст 1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175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483768" y="188640"/>
            <a:ext cx="738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НАПРАВЛЕНИЯ</a:t>
            </a:r>
            <a:r>
              <a:rPr lang="ru-RU" sz="3200" b="1" dirty="0" smtClean="0">
                <a:solidFill>
                  <a:srgbClr val="607492"/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РАЗВИТИЯ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1412776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СИСТЕМЫ ОБЩЕГО ОБРАЗОВАНИЯ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 l="7641" t="12511" r="72200" b="8521"/>
          <a:stretch>
            <a:fillRect/>
          </a:stretch>
        </p:blipFill>
        <p:spPr bwMode="auto">
          <a:xfrm>
            <a:off x="0" y="1556792"/>
            <a:ext cx="1629749" cy="35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0" y="5157192"/>
            <a:ext cx="16418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УКАЗ ПРЕЗИДЕНТА РФ </a:t>
            </a:r>
            <a:b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 07.05.2018 г. № 204</a:t>
            </a:r>
            <a:b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«О национальных целях и стратегических </a:t>
            </a:r>
            <a:b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задачах развития Российской Федерации </a:t>
            </a:r>
            <a:b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 период до 2024 года»</a:t>
            </a:r>
          </a:p>
          <a:p>
            <a:pPr algn="ctr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8" name="Параллелограмм 17"/>
          <p:cNvSpPr/>
          <p:nvPr/>
        </p:nvSpPr>
        <p:spPr>
          <a:xfrm>
            <a:off x="1619672" y="2060848"/>
            <a:ext cx="5041900" cy="504000"/>
          </a:xfrm>
          <a:prstGeom prst="parallelogram">
            <a:avLst>
              <a:gd name="adj" fmla="val 27134"/>
            </a:avLst>
          </a:prstGeom>
          <a:solidFill>
            <a:srgbClr val="058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809625"/>
            <a:r>
              <a:rPr lang="ru-RU" sz="1050" dirty="0" smtClean="0">
                <a:latin typeface="Arial" pitchFamily="34" charset="0"/>
                <a:cs typeface="Arial" pitchFamily="34" charset="0"/>
              </a:rPr>
              <a:t>СОЗДАНИЕ УСЛОВИЙ ДЛЯ РАННЕГО РАЗВИТИЯ ДЕТЕЙ В ВОЗРАСТЕ ДО ТРЕХ ЛЕТ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9672" y="2564904"/>
            <a:ext cx="6905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РЕАЛИЗАЦИЯ ПРОГРАММЫ ПСИХОЛОГО-ПЕДАГОГИЧЕСКОЙ, МЕТОДИЧЕСКОЙ И КОНСУЛЬТАТИВНОЙ ПОМОЩИ РОДИТЕЛЯМ ДЕТЕЙ, ПОЛУЧАЮЩИХ ДОШКОЛЬНОЕ ОБРАЗОВАНИЕ В СЕМЬЕ</a:t>
            </a:r>
            <a:endParaRPr lang="ru-RU" sz="800" dirty="0"/>
          </a:p>
        </p:txBody>
      </p:sp>
      <p:sp>
        <p:nvSpPr>
          <p:cNvPr id="20" name="Параллелограмм 19"/>
          <p:cNvSpPr/>
          <p:nvPr/>
        </p:nvSpPr>
        <p:spPr>
          <a:xfrm>
            <a:off x="1547664" y="2852936"/>
            <a:ext cx="5041900" cy="504000"/>
          </a:xfrm>
          <a:prstGeom prst="parallelogram">
            <a:avLst>
              <a:gd name="adj" fmla="val 27134"/>
            </a:avLst>
          </a:prstGeom>
          <a:solidFill>
            <a:srgbClr val="01C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809625"/>
            <a:r>
              <a:rPr lang="ru-RU" sz="1050" dirty="0" smtClean="0">
                <a:latin typeface="Arial" pitchFamily="34" charset="0"/>
                <a:cs typeface="Arial" pitchFamily="34" charset="0"/>
              </a:rPr>
              <a:t>СОЗДАНИЕ СОВРЕМЕННОЙ И БЕЗОПАСНОЙ ЦИФРОВОЙ ОБРАЗОВАТЕЛЬНОЙ СРЕДЫ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7664" y="3429000"/>
            <a:ext cx="69056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ОБЕСПЕЧИВАЮЩЕЙ ВЫСОКОЕ КАЧЕСТВО И ДОСТУПНОСТЬ ОБРАЗОВАНИЯ ВСЕХ ВИДОВ И УРОВНЕЙ</a:t>
            </a:r>
            <a:endParaRPr lang="ru-RU" sz="800" dirty="0"/>
          </a:p>
        </p:txBody>
      </p:sp>
      <p:sp>
        <p:nvSpPr>
          <p:cNvPr id="22" name="Параллелограмм 21"/>
          <p:cNvSpPr/>
          <p:nvPr/>
        </p:nvSpPr>
        <p:spPr>
          <a:xfrm>
            <a:off x="1547664" y="3645024"/>
            <a:ext cx="5041900" cy="504000"/>
          </a:xfrm>
          <a:prstGeom prst="parallelogram">
            <a:avLst>
              <a:gd name="adj" fmla="val 27134"/>
            </a:avLst>
          </a:prstGeom>
          <a:solidFill>
            <a:srgbClr val="1496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809625"/>
            <a:r>
              <a:rPr lang="ru-RU" sz="1050" dirty="0">
                <a:latin typeface="Arial" pitchFamily="34" charset="0"/>
                <a:cs typeface="Arial" pitchFamily="34" charset="0"/>
              </a:rPr>
              <a:t>ВНЕДРЕНИЕ НАЦИОНАЛЬНОЙ СИСТЕМЫ ПРОФЕССИОНАЛЬНОГО РОСТА ПЕДАГОГОВ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47664" y="4221088"/>
            <a:ext cx="69056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ОХВАТЫВАЮЩЕЙ НЕ МЕНЕЕ 50% УЧИТЕЛЕЙ ОБЩЕОБРАЗОВАТЕЛЬНЫХ ОРГАНИЗАЦИЙ </a:t>
            </a:r>
            <a:endParaRPr lang="ru-RU" sz="800" dirty="0"/>
          </a:p>
        </p:txBody>
      </p:sp>
      <p:sp>
        <p:nvSpPr>
          <p:cNvPr id="38" name="Параллелограмм 37"/>
          <p:cNvSpPr/>
          <p:nvPr/>
        </p:nvSpPr>
        <p:spPr>
          <a:xfrm>
            <a:off x="1547664" y="4437112"/>
            <a:ext cx="5041900" cy="504000"/>
          </a:xfrm>
          <a:prstGeom prst="parallelogram">
            <a:avLst>
              <a:gd name="adj" fmla="val 2713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809625"/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ФОРМИРОВАНИЕ СИСТЕМЫ ВЫЯВЛЕНИЯ, ПОДДЕРЖКИ И РАЗВИТИЯ СПОСОБНОСТЕЙ</a:t>
            </a:r>
            <a:b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ТАЛАНТОВ У ДЕТЕЙ И МОЛОДЕЖИ</a:t>
            </a:r>
            <a:endParaRPr lang="ru-RU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619672" y="5661248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9625"/>
            <a:r>
              <a:rPr lang="ru-RU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ФОРМИРОВАНИЕ СИСТЕМЫ ВЫЯВЛЕНИЯ, ПОДДЕРЖКИ И РАЗВИТИЯ СПОСОБНОСТЕЙ</a:t>
            </a:r>
            <a:br>
              <a:rPr lang="ru-RU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5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ТАЛАНТОВ У ДЕТЕЙ И МОЛОДЕЖИ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19672" y="5013176"/>
            <a:ext cx="6905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ОСНОВАННОЙ НА ПРИНЦИПАХ СПРАВЕДЛИВОСТИ, ВСЕОБЩНОСТИ И НАПРАВЛЕННОЙ</a:t>
            </a:r>
            <a:br>
              <a:rPr lang="ru-RU" sz="800" dirty="0" smtClean="0"/>
            </a:br>
            <a:r>
              <a:rPr lang="ru-RU" sz="800" dirty="0" smtClean="0"/>
              <a:t>НА САМООПРЕДЕЛЕНИЕ И ПРОФЕССИОНАЛЬНУЮ ОРИЕНТАЦИЮ ВСЕХ ОБУЧАЮЩИХСЯ</a:t>
            </a:r>
            <a:endParaRPr lang="ru-RU" sz="800" dirty="0"/>
          </a:p>
        </p:txBody>
      </p:sp>
      <p:sp>
        <p:nvSpPr>
          <p:cNvPr id="42" name="Параллелограмм 41"/>
          <p:cNvSpPr/>
          <p:nvPr/>
        </p:nvSpPr>
        <p:spPr>
          <a:xfrm>
            <a:off x="1619672" y="5301208"/>
            <a:ext cx="5041900" cy="504000"/>
          </a:xfrm>
          <a:prstGeom prst="parallelogram">
            <a:avLst>
              <a:gd name="adj" fmla="val 27134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marL="809625"/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ВНЕДРЕНИЕ НОВЫХ МЕТОДОВ ОБУЧЕНИЯ </a:t>
            </a:r>
            <a:b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10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ВОСПИТАНИЯ. ОБРАЗОВАТЕЛЬНЫХ ТЕХНОЛОГИЙ</a:t>
            </a:r>
            <a:endParaRPr lang="ru-RU" sz="10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19672" y="5877272"/>
            <a:ext cx="690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ОБЕСПЕЧИВАЮЩИХ ОСВОЕНИЕ ОБУЧАЮЩИМИСЯ БАЗОВЫХ НАВЫКОВ И УМЕНИЙ, ПОВЫШЕНИЕ ИХ МОТИВАЦИИ К ОБУЧЕНИЮ</a:t>
            </a:r>
            <a:br>
              <a:rPr lang="ru-RU" sz="800" dirty="0" smtClean="0"/>
            </a:br>
            <a:r>
              <a:rPr lang="ru-RU" sz="800" dirty="0" smtClean="0"/>
              <a:t>И ВОВЛЕЧЕННОСТИ В ОБРАЗОВАТЕЛЬНЫЙ ПРОЦЕСС, А ТАКЖЕ ОБНОВЛЕНИЕ СОДЕРЖАНИЯ И СОВЕРШЕНСТВОВАНИЕ МЕТОДОВ ОБУЧЕНИЯ ПРЕДМЕТНОЙ ОБЛАСТИ «ТЕХНОЛОГИЯ»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19806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0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988" y="1444377"/>
            <a:ext cx="8496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175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2195736" y="548680"/>
            <a:ext cx="8229600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Деятельность системы образования </a:t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города Минусинска</a:t>
            </a:r>
            <a:r>
              <a:rPr lang="ru-RU" b="1" cap="all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cap="all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</p:nvPr>
        </p:nvGraphicFramePr>
        <p:xfrm>
          <a:off x="467544" y="1844824"/>
          <a:ext cx="82296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xmlns="" val="19806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988" y="1444377"/>
            <a:ext cx="8496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843" y="2310048"/>
            <a:ext cx="8399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175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6777" y="1700808"/>
            <a:ext cx="747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755576" y="1484784"/>
            <a:ext cx="1022075" cy="881099"/>
          </a:xfrm>
          <a:prstGeom prst="hexagon">
            <a:avLst>
              <a:gd name="adj" fmla="val 28160"/>
              <a:gd name="vf" fmla="val 115470"/>
            </a:avLst>
          </a:prstGeom>
          <a:solidFill>
            <a:srgbClr val="00CC9C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dirty="0" smtClean="0"/>
              <a:t>100%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907704" y="1484784"/>
            <a:ext cx="6948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 </a:t>
            </a:r>
            <a:r>
              <a:rPr lang="ru-RU" b="1" dirty="0" smtClean="0">
                <a:solidFill>
                  <a:srgbClr val="00CC9C"/>
                </a:solidFill>
              </a:rPr>
              <a:t>2021</a:t>
            </a:r>
            <a:r>
              <a:rPr lang="ru-RU" dirty="0" smtClean="0"/>
              <a:t> года </a:t>
            </a:r>
          </a:p>
          <a:p>
            <a:r>
              <a:rPr lang="ru-RU" sz="1200" dirty="0" smtClean="0"/>
              <a:t>обеспечить доступность дошкольного образования и условия </a:t>
            </a:r>
            <a:r>
              <a:rPr lang="ru-RU" sz="1200" dirty="0"/>
              <a:t>для раннего развития детей в возрасте до трех лет, в том числе за счет реализации программы психолого-педагогической, </a:t>
            </a:r>
            <a:r>
              <a:rPr lang="ru-RU" sz="1200" dirty="0" smtClean="0"/>
              <a:t>методической</a:t>
            </a:r>
            <a:br>
              <a:rPr lang="ru-RU" sz="1200" dirty="0" smtClean="0"/>
            </a:br>
            <a:r>
              <a:rPr lang="ru-RU" sz="1200" dirty="0" smtClean="0"/>
              <a:t>и </a:t>
            </a:r>
            <a:r>
              <a:rPr lang="ru-RU" sz="1200" dirty="0"/>
              <a:t>консультативной помощи родителям детей, получающих дошкольное образование в семье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755576" y="3645024"/>
            <a:ext cx="261465" cy="261465"/>
            <a:chOff x="3116433" y="1804757"/>
            <a:chExt cx="634409" cy="634409"/>
          </a:xfrm>
          <a:solidFill>
            <a:srgbClr val="00CC9C"/>
          </a:solidFill>
        </p:grpSpPr>
        <p:sp>
          <p:nvSpPr>
            <p:cNvPr id="18" name="Овал 17"/>
            <p:cNvSpPr/>
            <p:nvPr/>
          </p:nvSpPr>
          <p:spPr>
            <a:xfrm>
              <a:off x="3116433" y="1804757"/>
              <a:ext cx="634409" cy="6344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161612" y="1849936"/>
              <a:ext cx="544051" cy="54405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67544" y="3356992"/>
            <a:ext cx="261465" cy="261465"/>
            <a:chOff x="3116433" y="1804757"/>
            <a:chExt cx="634409" cy="634409"/>
          </a:xfrm>
          <a:solidFill>
            <a:srgbClr val="00CC9C"/>
          </a:solidFill>
        </p:grpSpPr>
        <p:sp>
          <p:nvSpPr>
            <p:cNvPr id="21" name="Овал 20"/>
            <p:cNvSpPr/>
            <p:nvPr/>
          </p:nvSpPr>
          <p:spPr>
            <a:xfrm>
              <a:off x="3116433" y="1804757"/>
              <a:ext cx="634409" cy="6344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3161612" y="1849936"/>
              <a:ext cx="544051" cy="54405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187624" y="3501008"/>
            <a:ext cx="261465" cy="261465"/>
            <a:chOff x="3116433" y="1804757"/>
            <a:chExt cx="634409" cy="634409"/>
          </a:xfrm>
          <a:solidFill>
            <a:srgbClr val="00CC9C"/>
          </a:solidFill>
        </p:grpSpPr>
        <p:sp>
          <p:nvSpPr>
            <p:cNvPr id="24" name="Овал 23"/>
            <p:cNvSpPr/>
            <p:nvPr/>
          </p:nvSpPr>
          <p:spPr>
            <a:xfrm>
              <a:off x="3116433" y="1804757"/>
              <a:ext cx="634409" cy="6344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161612" y="1849936"/>
              <a:ext cx="544051" cy="54405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55576" y="3068960"/>
            <a:ext cx="261465" cy="261465"/>
            <a:chOff x="3116433" y="1804757"/>
            <a:chExt cx="634409" cy="634409"/>
          </a:xfrm>
          <a:solidFill>
            <a:srgbClr val="00CC9C"/>
          </a:solidFill>
        </p:grpSpPr>
        <p:sp>
          <p:nvSpPr>
            <p:cNvPr id="27" name="Овал 26"/>
            <p:cNvSpPr/>
            <p:nvPr/>
          </p:nvSpPr>
          <p:spPr>
            <a:xfrm>
              <a:off x="3116433" y="1804757"/>
              <a:ext cx="634409" cy="63440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3161612" y="1849936"/>
              <a:ext cx="544051" cy="544051"/>
            </a:xfrm>
            <a:prstGeom prst="ellipse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800" dirty="0"/>
            </a:p>
          </p:txBody>
        </p:sp>
      </p:grpSp>
      <p:cxnSp>
        <p:nvCxnSpPr>
          <p:cNvPr id="29" name="Прямая со стрелкой 28"/>
          <p:cNvCxnSpPr>
            <a:stCxn id="19" idx="7"/>
            <a:endCxn id="25" idx="2"/>
          </p:cNvCxnSpPr>
          <p:nvPr/>
        </p:nvCxnSpPr>
        <p:spPr>
          <a:xfrm flipV="1">
            <a:off x="965584" y="3631741"/>
            <a:ext cx="240660" cy="64740"/>
          </a:xfrm>
          <a:prstGeom prst="straightConnector1">
            <a:avLst/>
          </a:prstGeom>
          <a:ln w="19050">
            <a:solidFill>
              <a:srgbClr val="1496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22" idx="6"/>
            <a:endCxn id="28" idx="4"/>
          </p:cNvCxnSpPr>
          <p:nvPr/>
        </p:nvCxnSpPr>
        <p:spPr>
          <a:xfrm flipV="1">
            <a:off x="710389" y="3311805"/>
            <a:ext cx="175920" cy="175920"/>
          </a:xfrm>
          <a:prstGeom prst="straightConnector1">
            <a:avLst/>
          </a:prstGeom>
          <a:ln w="19050">
            <a:solidFill>
              <a:srgbClr val="1496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22" idx="5"/>
          </p:cNvCxnSpPr>
          <p:nvPr/>
        </p:nvCxnSpPr>
        <p:spPr>
          <a:xfrm>
            <a:off x="677552" y="3567000"/>
            <a:ext cx="116315" cy="116315"/>
          </a:xfrm>
          <a:prstGeom prst="straightConnector1">
            <a:avLst/>
          </a:prstGeom>
          <a:ln w="19050">
            <a:solidFill>
              <a:srgbClr val="1496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24" idx="1"/>
          </p:cNvCxnSpPr>
          <p:nvPr/>
        </p:nvCxnSpPr>
        <p:spPr>
          <a:xfrm>
            <a:off x="971600" y="3309620"/>
            <a:ext cx="254315" cy="229679"/>
          </a:xfrm>
          <a:prstGeom prst="straightConnector1">
            <a:avLst/>
          </a:prstGeom>
          <a:ln w="19050">
            <a:solidFill>
              <a:srgbClr val="1496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83568" y="3501008"/>
            <a:ext cx="504056" cy="72008"/>
          </a:xfrm>
          <a:prstGeom prst="straightConnector1">
            <a:avLst/>
          </a:prstGeom>
          <a:ln w="19050">
            <a:solidFill>
              <a:srgbClr val="1496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19" idx="0"/>
            <a:endCxn id="27" idx="4"/>
          </p:cNvCxnSpPr>
          <p:nvPr/>
        </p:nvCxnSpPr>
        <p:spPr>
          <a:xfrm flipV="1">
            <a:off x="886309" y="3330425"/>
            <a:ext cx="0" cy="333219"/>
          </a:xfrm>
          <a:prstGeom prst="straightConnector1">
            <a:avLst/>
          </a:prstGeom>
          <a:ln w="19050">
            <a:solidFill>
              <a:srgbClr val="1496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403648" y="2492896"/>
            <a:ext cx="28706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сеть </a:t>
            </a:r>
            <a:r>
              <a:rPr lang="ru-RU" sz="1400" dirty="0" smtClean="0"/>
              <a:t>детских </a:t>
            </a:r>
            <a:r>
              <a:rPr lang="ru-RU" sz="1400" dirty="0" smtClean="0"/>
              <a:t>садов</a:t>
            </a:r>
            <a:r>
              <a:rPr lang="ru-RU" sz="1400" dirty="0"/>
              <a:t> </a:t>
            </a:r>
            <a:r>
              <a:rPr lang="ru-RU" sz="1400" dirty="0" smtClean="0"/>
              <a:t>-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00CC9C"/>
                </a:solidFill>
              </a:rPr>
              <a:t>20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реализующих </a:t>
            </a:r>
            <a:r>
              <a:rPr lang="ru-RU" sz="1400" dirty="0"/>
              <a:t>модель создания образовательных условий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для </a:t>
            </a:r>
            <a:r>
              <a:rPr lang="ru-RU" sz="1400" dirty="0"/>
              <a:t>становления инициативности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 </a:t>
            </a:r>
            <a:r>
              <a:rPr lang="ru-RU" sz="1400" dirty="0"/>
              <a:t>самостоятельности </a:t>
            </a:r>
            <a:r>
              <a:rPr lang="ru-RU" sz="1400" dirty="0" smtClean="0"/>
              <a:t>дошкольников;</a:t>
            </a:r>
            <a:r>
              <a:rPr lang="ru-RU" sz="1400" b="1" dirty="0" smtClean="0">
                <a:solidFill>
                  <a:srgbClr val="00CC9C"/>
                </a:solidFill>
              </a:rPr>
              <a:t> </a:t>
            </a:r>
            <a:r>
              <a:rPr lang="ru-RU" sz="1400" dirty="0" smtClean="0"/>
              <a:t>дошкольные группы в </a:t>
            </a: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rgbClr val="00CC9C"/>
                </a:solidFill>
              </a:rPr>
              <a:t>4</a:t>
            </a:r>
            <a:r>
              <a:rPr lang="ru-RU" sz="1400" dirty="0" smtClean="0"/>
              <a:t> общеобразовательных учреждениях</a:t>
            </a:r>
            <a:endParaRPr lang="ru-RU" sz="1400" dirty="0"/>
          </a:p>
        </p:txBody>
      </p:sp>
      <p:sp>
        <p:nvSpPr>
          <p:cNvPr id="53" name="Шестиугольник 52"/>
          <p:cNvSpPr/>
          <p:nvPr/>
        </p:nvSpPr>
        <p:spPr>
          <a:xfrm>
            <a:off x="4572000" y="2492896"/>
            <a:ext cx="1395016" cy="1224136"/>
          </a:xfrm>
          <a:prstGeom prst="hexagon">
            <a:avLst>
              <a:gd name="adj" fmla="val 28160"/>
              <a:gd name="vf" fmla="val 115470"/>
            </a:avLst>
          </a:prstGeom>
          <a:solidFill>
            <a:srgbClr val="00CC9C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400" b="1" dirty="0" smtClean="0"/>
              <a:t>ФГОС ДО</a:t>
            </a:r>
            <a:endParaRPr lang="ru-RU" sz="1400" b="1" dirty="0"/>
          </a:p>
        </p:txBody>
      </p:sp>
      <p:sp>
        <p:nvSpPr>
          <p:cNvPr id="54" name="Шестиугольник 53"/>
          <p:cNvSpPr/>
          <p:nvPr/>
        </p:nvSpPr>
        <p:spPr>
          <a:xfrm>
            <a:off x="5940152" y="2492896"/>
            <a:ext cx="1440160" cy="1224136"/>
          </a:xfrm>
          <a:prstGeom prst="hexagon">
            <a:avLst>
              <a:gd name="adj" fmla="val 28160"/>
              <a:gd name="vf" fmla="val 115470"/>
            </a:avLst>
          </a:prstGeom>
          <a:solidFill>
            <a:srgbClr val="1496C0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000" b="1" dirty="0" smtClean="0"/>
              <a:t>Качество образовательной среды</a:t>
            </a:r>
            <a:endParaRPr lang="ru-RU" sz="1000" b="1" dirty="0"/>
          </a:p>
        </p:txBody>
      </p:sp>
      <p:sp>
        <p:nvSpPr>
          <p:cNvPr id="55" name="Шестиугольник 54"/>
          <p:cNvSpPr/>
          <p:nvPr/>
        </p:nvSpPr>
        <p:spPr>
          <a:xfrm>
            <a:off x="7380312" y="2492896"/>
            <a:ext cx="1395016" cy="1224136"/>
          </a:xfrm>
          <a:prstGeom prst="hexagon">
            <a:avLst>
              <a:gd name="adj" fmla="val 28160"/>
              <a:gd name="vf" fmla="val 115470"/>
            </a:avLst>
          </a:prstGeom>
          <a:solidFill>
            <a:srgbClr val="00CC9C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00" b="1" dirty="0" smtClean="0"/>
              <a:t>Система м</a:t>
            </a:r>
            <a:r>
              <a:rPr lang="ru-RU" sz="1200" b="1" dirty="0" smtClean="0"/>
              <a:t>етодической работы</a:t>
            </a:r>
            <a:endParaRPr lang="ru-RU" sz="1200" b="1" dirty="0"/>
          </a:p>
        </p:txBody>
      </p:sp>
      <p:grpSp>
        <p:nvGrpSpPr>
          <p:cNvPr id="56" name="Группа 55"/>
          <p:cNvGrpSpPr/>
          <p:nvPr/>
        </p:nvGrpSpPr>
        <p:grpSpPr>
          <a:xfrm>
            <a:off x="2771800" y="4581128"/>
            <a:ext cx="920738" cy="793739"/>
            <a:chOff x="3883699" y="3318223"/>
            <a:chExt cx="920738" cy="793739"/>
          </a:xfrm>
        </p:grpSpPr>
        <p:grpSp>
          <p:nvGrpSpPr>
            <p:cNvPr id="57" name="Группа 84"/>
            <p:cNvGrpSpPr/>
            <p:nvPr/>
          </p:nvGrpSpPr>
          <p:grpSpPr>
            <a:xfrm>
              <a:off x="3883699" y="3318223"/>
              <a:ext cx="920738" cy="793739"/>
              <a:chOff x="6013470" y="1609345"/>
              <a:chExt cx="674936" cy="581841"/>
            </a:xfrm>
          </p:grpSpPr>
          <p:sp>
            <p:nvSpPr>
              <p:cNvPr id="59" name="Шестиугольник 58"/>
              <p:cNvSpPr/>
              <p:nvPr/>
            </p:nvSpPr>
            <p:spPr>
              <a:xfrm>
                <a:off x="6013470" y="1609345"/>
                <a:ext cx="674936" cy="581841"/>
              </a:xfrm>
              <a:prstGeom prst="hexagon">
                <a:avLst>
                  <a:gd name="adj" fmla="val 28160"/>
                  <a:gd name="vf" fmla="val 115470"/>
                </a:avLst>
              </a:prstGeom>
              <a:solidFill>
                <a:srgbClr val="1496C0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ru-RU" sz="1800" dirty="0"/>
              </a:p>
            </p:txBody>
          </p:sp>
          <p:sp>
            <p:nvSpPr>
              <p:cNvPr id="60" name="Шестиугольник 59"/>
              <p:cNvSpPr/>
              <p:nvPr/>
            </p:nvSpPr>
            <p:spPr>
              <a:xfrm>
                <a:off x="6068597" y="1656868"/>
                <a:ext cx="564683" cy="486795"/>
              </a:xfrm>
              <a:prstGeom prst="hexagon">
                <a:avLst>
                  <a:gd name="adj" fmla="val 28160"/>
                  <a:gd name="vf" fmla="val 115470"/>
                </a:avLst>
              </a:prstGeom>
              <a:noFill/>
              <a:ln w="19050">
                <a:solidFill>
                  <a:schemeClr val="bg1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endParaRPr lang="ru-RU" sz="1600" dirty="0"/>
              </a:p>
            </p:txBody>
          </p:sp>
        </p:grpSp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90832" y="3497688"/>
              <a:ext cx="506472" cy="434808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2843808" y="5445224"/>
            <a:ext cx="920738" cy="793739"/>
            <a:chOff x="6013470" y="1609345"/>
            <a:chExt cx="674936" cy="581841"/>
          </a:xfrm>
        </p:grpSpPr>
        <p:sp>
          <p:nvSpPr>
            <p:cNvPr id="62" name="Шестиугольник 61"/>
            <p:cNvSpPr/>
            <p:nvPr/>
          </p:nvSpPr>
          <p:spPr>
            <a:xfrm>
              <a:off x="6013470" y="1609345"/>
              <a:ext cx="674936" cy="581841"/>
            </a:xfrm>
            <a:prstGeom prst="hexagon">
              <a:avLst>
                <a:gd name="adj" fmla="val 28160"/>
                <a:gd name="vf" fmla="val 115470"/>
              </a:avLst>
            </a:prstGeom>
            <a:solidFill>
              <a:srgbClr val="00CC9C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ru-RU" sz="1800" dirty="0"/>
            </a:p>
          </p:txBody>
        </p:sp>
        <p:sp>
          <p:nvSpPr>
            <p:cNvPr id="63" name="Шестиугольник 62"/>
            <p:cNvSpPr/>
            <p:nvPr/>
          </p:nvSpPr>
          <p:spPr>
            <a:xfrm>
              <a:off x="6068597" y="1656868"/>
              <a:ext cx="564683" cy="486795"/>
            </a:xfrm>
            <a:prstGeom prst="hexagon">
              <a:avLst>
                <a:gd name="adj" fmla="val 28160"/>
                <a:gd name="vf" fmla="val 115470"/>
              </a:avLst>
            </a:prstGeom>
            <a:noFill/>
            <a:ln w="19050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ru-RU" sz="1600" dirty="0"/>
            </a:p>
          </p:txBody>
        </p:sp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5661248"/>
            <a:ext cx="488010" cy="384565"/>
          </a:xfrm>
          <a:prstGeom prst="rect">
            <a:avLst/>
          </a:prstGeom>
        </p:spPr>
      </p:pic>
      <p:cxnSp>
        <p:nvCxnSpPr>
          <p:cNvPr id="66" name="Соединительная линия уступом 65"/>
          <p:cNvCxnSpPr/>
          <p:nvPr/>
        </p:nvCxnSpPr>
        <p:spPr>
          <a:xfrm rot="10800000" flipH="1" flipV="1">
            <a:off x="2771800" y="4941168"/>
            <a:ext cx="84408" cy="867511"/>
          </a:xfrm>
          <a:prstGeom prst="bentConnector3">
            <a:avLst>
              <a:gd name="adj1" fmla="val -270827"/>
            </a:avLst>
          </a:prstGeom>
          <a:ln w="19050">
            <a:solidFill>
              <a:srgbClr val="1496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/>
          <p:nvPr/>
        </p:nvCxnSpPr>
        <p:spPr>
          <a:xfrm flipH="1" flipV="1">
            <a:off x="3635896" y="4941168"/>
            <a:ext cx="84408" cy="867511"/>
          </a:xfrm>
          <a:prstGeom prst="bentConnector3">
            <a:avLst>
              <a:gd name="adj1" fmla="val -270827"/>
            </a:avLst>
          </a:prstGeom>
          <a:ln w="19050">
            <a:solidFill>
              <a:srgbClr val="00CC9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07504" y="4581128"/>
            <a:ext cx="25922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/>
            <a:r>
              <a:rPr lang="ru-RU" sz="1400" dirty="0"/>
              <a:t>функционируют </a:t>
            </a:r>
            <a:r>
              <a:rPr lang="ru-RU" sz="1400" b="1" dirty="0" smtClean="0">
                <a:solidFill>
                  <a:srgbClr val="00CC9C"/>
                </a:solidFill>
              </a:rPr>
              <a:t>19</a:t>
            </a:r>
            <a:r>
              <a:rPr lang="ru-RU" sz="1400" b="1" dirty="0" smtClean="0">
                <a:solidFill>
                  <a:srgbClr val="00CC9C"/>
                </a:solidFill>
              </a:rPr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консультационных пунктов</a:t>
            </a:r>
            <a:endParaRPr lang="ru-RU" sz="1400" dirty="0" smtClean="0"/>
          </a:p>
          <a:p>
            <a:r>
              <a:rPr lang="ru-RU" sz="1400" dirty="0" smtClean="0"/>
              <a:t>действует </a:t>
            </a:r>
            <a:r>
              <a:rPr lang="ru-RU" sz="1400" b="1" dirty="0" smtClean="0">
                <a:solidFill>
                  <a:srgbClr val="00CC9C"/>
                </a:solidFill>
              </a:rPr>
              <a:t>1 </a:t>
            </a:r>
            <a:r>
              <a:rPr lang="ru-RU" sz="1400" dirty="0" smtClean="0"/>
              <a:t>служба </a:t>
            </a:r>
            <a:r>
              <a:rPr lang="ru-RU" sz="1400" dirty="0"/>
              <a:t>ранней </a:t>
            </a:r>
            <a:r>
              <a:rPr lang="ru-RU" sz="1400" dirty="0" smtClean="0"/>
              <a:t>помощи, </a:t>
            </a:r>
            <a:r>
              <a:rPr lang="ru-RU" sz="1400" b="1" dirty="0" smtClean="0">
                <a:solidFill>
                  <a:srgbClr val="00CC9C"/>
                </a:solidFill>
              </a:rPr>
              <a:t>1 </a:t>
            </a:r>
            <a:r>
              <a:rPr lang="ru-RU" sz="1400" dirty="0" smtClean="0"/>
              <a:t>семейная группа, в  том числе детям </a:t>
            </a:r>
            <a:r>
              <a:rPr lang="ru-RU" sz="1400" dirty="0"/>
              <a:t>с </a:t>
            </a:r>
            <a:r>
              <a:rPr lang="ru-RU" sz="1400" dirty="0" smtClean="0"/>
              <a:t>ОВЗ</a:t>
            </a:r>
            <a:endParaRPr lang="ru-RU" sz="1400" dirty="0" smtClean="0"/>
          </a:p>
        </p:txBody>
      </p:sp>
      <p:sp>
        <p:nvSpPr>
          <p:cNvPr id="69" name="TextBox 68"/>
          <p:cNvSpPr txBox="1"/>
          <p:nvPr/>
        </p:nvSpPr>
        <p:spPr>
          <a:xfrm>
            <a:off x="3995936" y="4725144"/>
            <a:ext cx="20882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/>
            <a:r>
              <a:rPr lang="ru-RU" sz="1400" dirty="0" smtClean="0"/>
              <a:t>н</a:t>
            </a:r>
            <a:r>
              <a:rPr lang="ru-RU" sz="1400" dirty="0" smtClean="0"/>
              <a:t>егосударственный сектор дошкольного </a:t>
            </a:r>
            <a:r>
              <a:rPr lang="ru-RU" sz="1400" dirty="0" smtClean="0"/>
              <a:t>образования</a:t>
            </a:r>
            <a:r>
              <a:rPr lang="ru-RU" sz="1400" dirty="0" smtClean="0"/>
              <a:t> </a:t>
            </a:r>
            <a:r>
              <a:rPr lang="ru-RU" sz="1400" dirty="0" smtClean="0"/>
              <a:t>Центр </a:t>
            </a:r>
            <a:r>
              <a:rPr lang="ru-RU" sz="1400" dirty="0" smtClean="0"/>
              <a:t>развития и дневного пребывания «Радуга»</a:t>
            </a:r>
            <a:endParaRPr lang="ru-RU" sz="1400" dirty="0" smtClean="0"/>
          </a:p>
        </p:txBody>
      </p:sp>
      <p:sp>
        <p:nvSpPr>
          <p:cNvPr id="73" name="TextBox 72"/>
          <p:cNvSpPr txBox="1"/>
          <p:nvPr/>
        </p:nvSpPr>
        <p:spPr>
          <a:xfrm>
            <a:off x="2195736" y="0"/>
            <a:ext cx="6696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Создание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условий для раннего развития детей в возрасте до 3-х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лет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4" name="Диаграмма 73"/>
          <p:cNvGraphicFramePr/>
          <p:nvPr>
            <p:extLst>
              <p:ext uri="{D42A27DB-BD31-4B8C-83A1-F6EECF244321}">
                <p14:modId xmlns:p14="http://schemas.microsoft.com/office/powerpoint/2010/main" xmlns="" val="2157871301"/>
              </p:ext>
            </p:extLst>
          </p:nvPr>
        </p:nvGraphicFramePr>
        <p:xfrm>
          <a:off x="6300192" y="4221088"/>
          <a:ext cx="284380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5" name="Прямоугольник 74"/>
          <p:cNvSpPr/>
          <p:nvPr/>
        </p:nvSpPr>
        <p:spPr>
          <a:xfrm>
            <a:off x="6660232" y="4797152"/>
            <a:ext cx="1079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Очередность  1941 ребенок до 3-х лет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812360" y="4725144"/>
            <a:ext cx="93610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Городская ПМПК</a:t>
            </a:r>
            <a:r>
              <a:rPr lang="ru-RU" sz="1050" b="1" dirty="0" smtClean="0">
                <a:solidFill>
                  <a:schemeClr val="bg1"/>
                </a:solidFill>
              </a:rPr>
              <a:t> </a:t>
            </a:r>
            <a:r>
              <a:rPr lang="ru-RU" sz="1050" b="1" dirty="0" smtClean="0">
                <a:solidFill>
                  <a:schemeClr val="bg1"/>
                </a:solidFill>
              </a:rPr>
              <a:t>на постоянной основе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804248" y="41490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ПРОБЛЕМА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806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988" y="1444377"/>
            <a:ext cx="8496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843" y="2310048"/>
            <a:ext cx="8399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175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6777" y="1700808"/>
            <a:ext cx="747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41197" y="332656"/>
            <a:ext cx="46444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СТРАТЕГИЧЕСКИЙ ОРИЕНТИР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295232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716016" y="2276872"/>
            <a:ext cx="4214316" cy="2736304"/>
          </a:xfrm>
          <a:prstGeom prst="rect">
            <a:avLst/>
          </a:prstGeom>
          <a:solidFill>
            <a:srgbClr val="1496C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1950"/>
            <a:r>
              <a:rPr lang="ru-RU" sz="2400" dirty="0" smtClean="0">
                <a:solidFill>
                  <a:schemeClr val="bg1"/>
                </a:solidFill>
              </a:rPr>
              <a:t>Обеспечение </a:t>
            </a:r>
            <a:r>
              <a:rPr lang="ru-RU" sz="2400" dirty="0">
                <a:solidFill>
                  <a:schemeClr val="bg1"/>
                </a:solidFill>
              </a:rPr>
              <a:t>доступности дошкольного </a:t>
            </a:r>
            <a:r>
              <a:rPr lang="ru-RU" sz="2400" dirty="0" smtClean="0">
                <a:solidFill>
                  <a:schemeClr val="bg1"/>
                </a:solidFill>
              </a:rPr>
              <a:t>образования за счет вариативных форм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для </a:t>
            </a:r>
            <a:r>
              <a:rPr lang="ru-RU" sz="2400" dirty="0">
                <a:solidFill>
                  <a:schemeClr val="bg1"/>
                </a:solidFill>
              </a:rPr>
              <a:t>детей от 2 месяцев 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до </a:t>
            </a:r>
            <a:r>
              <a:rPr lang="ru-RU" sz="2400" dirty="0">
                <a:solidFill>
                  <a:schemeClr val="bg1"/>
                </a:solidFill>
              </a:rPr>
              <a:t>3 лет, включая детей с </a:t>
            </a:r>
            <a:r>
              <a:rPr lang="ru-RU" sz="2400" dirty="0" smtClean="0">
                <a:solidFill>
                  <a:schemeClr val="bg1"/>
                </a:solidFill>
              </a:rPr>
              <a:t>ОВЗ.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6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1"/>
          <p:cNvGrpSpPr/>
          <p:nvPr/>
        </p:nvGrpSpPr>
        <p:grpSpPr>
          <a:xfrm>
            <a:off x="-1" y="0"/>
            <a:ext cx="9149055" cy="6858000"/>
            <a:chOff x="-1" y="0"/>
            <a:chExt cx="91490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666"/>
            <a:stretch/>
          </p:blipFill>
          <p:spPr>
            <a:xfrm>
              <a:off x="-1" y="0"/>
              <a:ext cx="9144001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-1" y="1253381"/>
              <a:ext cx="9144001" cy="50559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1" y="980728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053" y="6453336"/>
              <a:ext cx="9144001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95988" y="0"/>
              <a:ext cx="1751467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92973" y="14208"/>
              <a:ext cx="1586457" cy="1239173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465264" y="6309320"/>
              <a:ext cx="1614166" cy="548679"/>
            </a:xfrm>
            <a:prstGeom prst="rect">
              <a:avLst/>
            </a:prstGeom>
            <a:solidFill>
              <a:srgbClr val="E1EBF7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95988" y="1444377"/>
            <a:ext cx="8496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843" y="2310048"/>
            <a:ext cx="8399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358371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3175" y="885763"/>
            <a:ext cx="1146175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06777" y="1700808"/>
            <a:ext cx="7478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cap="al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9752" y="0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07492"/>
                </a:solidFill>
              </a:rPr>
              <a:t>СОВРЕМЕННАЯ </a:t>
            </a:r>
            <a:r>
              <a:rPr lang="ru-RU" sz="2800" b="1" dirty="0" smtClean="0">
                <a:solidFill>
                  <a:srgbClr val="607492"/>
                </a:solidFill>
              </a:rPr>
              <a:t>БЕЗОПАСНАЯ ЦИФРОВАЯ </a:t>
            </a:r>
            <a:r>
              <a:rPr lang="ru-RU" sz="2800" b="1" dirty="0" smtClean="0">
                <a:solidFill>
                  <a:srgbClr val="607492"/>
                </a:solidFill>
              </a:rPr>
              <a:t>ОБРАЗОВАТЕЛЬНАЯ СРЕДА</a:t>
            </a:r>
          </a:p>
        </p:txBody>
      </p:sp>
      <p:graphicFrame>
        <p:nvGraphicFramePr>
          <p:cNvPr id="18" name="Содержимое 17"/>
          <p:cNvGraphicFramePr>
            <a:graphicFrameLocks noGrp="1"/>
          </p:cNvGraphicFramePr>
          <p:nvPr>
            <p:ph idx="1"/>
          </p:nvPr>
        </p:nvGraphicFramePr>
        <p:xfrm>
          <a:off x="-468560" y="1988840"/>
          <a:ext cx="7776864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763688" y="126876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Ц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ИФРОВОЙ МУНИЦИПАЛЬНЫЙ РЕСУРС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32240" y="29969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ПРОБЛЕМА</a:t>
            </a:r>
            <a:endParaRPr lang="ru-RU" dirty="0"/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xmlns="" val="2157871301"/>
              </p:ext>
            </p:extLst>
          </p:nvPr>
        </p:nvGraphicFramePr>
        <p:xfrm>
          <a:off x="6084168" y="2924944"/>
          <a:ext cx="3168352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6372200" y="3717032"/>
            <a:ext cx="136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Дефицит </a:t>
            </a:r>
            <a:r>
              <a:rPr lang="ru-RU" sz="1200" b="1" dirty="0" err="1" smtClean="0">
                <a:solidFill>
                  <a:schemeClr val="bg1"/>
                </a:solidFill>
              </a:rPr>
              <a:t>ИКТ-компетентностей</a:t>
            </a:r>
            <a:r>
              <a:rPr lang="ru-RU" sz="1200" b="1" dirty="0" smtClean="0">
                <a:solidFill>
                  <a:schemeClr val="bg1"/>
                </a:solidFill>
              </a:rPr>
              <a:t> у педагогов</a:t>
            </a:r>
            <a:endParaRPr lang="ru-RU" sz="105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596336" y="3573016"/>
            <a:ext cx="1403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Неэффективное использование электронных сервисов</a:t>
            </a:r>
            <a:endParaRPr lang="ru-RU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065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презентации(1)</Template>
  <TotalTime>769</TotalTime>
  <Words>1448</Words>
  <Application>Microsoft Office PowerPoint</Application>
  <PresentationFormat>Экран (4:3)</PresentationFormat>
  <Paragraphs>330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Шаблон презентации(1)</vt:lpstr>
      <vt:lpstr>Слайд 1</vt:lpstr>
      <vt:lpstr>Слайд 2</vt:lpstr>
      <vt:lpstr>Слайд 3</vt:lpstr>
      <vt:lpstr>Слайд 4</vt:lpstr>
      <vt:lpstr>Слайд 5</vt:lpstr>
      <vt:lpstr>Деятельность системы образования  города Минусинска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FIS FRDO</dc:creator>
  <cp:lastModifiedBy>FIS FRDO</cp:lastModifiedBy>
  <cp:revision>94</cp:revision>
  <dcterms:created xsi:type="dcterms:W3CDTF">2018-08-28T02:51:25Z</dcterms:created>
  <dcterms:modified xsi:type="dcterms:W3CDTF">2018-08-28T15:40:33Z</dcterms:modified>
</cp:coreProperties>
</file>