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72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4" r:id="rId16"/>
    <p:sldId id="269" r:id="rId17"/>
    <p:sldId id="270" r:id="rId18"/>
  </p:sldIdLst>
  <p:sldSz cx="9144000" cy="5143500" type="screen16x9"/>
  <p:notesSz cx="6858000" cy="9144000"/>
  <p:embeddedFontLst>
    <p:embeddedFont>
      <p:font typeface="Nunito" charset="-52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omfortaa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B229E"/>
    <a:srgbClr val="005392"/>
    <a:srgbClr val="484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dd2a115ec2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dd2a115ec2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dd2a115ec2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dd2a115ec2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dd2a115ec2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dd2a115ec2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1177c730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1177c730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dd2a115ec2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dd2a115ec2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dd2a115ec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dd2a115ec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dd2a115ec2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dd2a115ec2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dd2a115ec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dd2a115ec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dd2a115ec2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dd2a115ec2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d2a115e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dd2a115e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d2a115ec2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dd2a115ec2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dd2a115ec2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dd2a115ec2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dd2a115ec2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dd2a115ec2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ГМО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220337" y="468918"/>
            <a:ext cx="8703326" cy="88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1" dirty="0">
                <a:solidFill>
                  <a:srgbClr val="2B229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ПРОБЛЕМНЫЙ СЕМИНАР</a:t>
            </a:r>
            <a:r>
              <a:rPr lang="ru-RU" sz="2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688116" y="4153359"/>
            <a:ext cx="4564534" cy="62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г.Минусинск, 2023</a:t>
            </a:r>
            <a:endParaRPr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D2D906-659D-45C6-97F1-22D2B1776F59}"/>
              </a:ext>
            </a:extLst>
          </p:cNvPr>
          <p:cNvSpPr txBox="1"/>
          <p:nvPr/>
        </p:nvSpPr>
        <p:spPr>
          <a:xfrm>
            <a:off x="462707" y="1575412"/>
            <a:ext cx="8284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обеспечить синхронизацию управленческих, методических и педагогических процессов для сопровождения педагогов в  освоении способов формирования функциональной грамотности обучающихся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/>
          <p:nvPr/>
        </p:nvSpPr>
        <p:spPr>
          <a:xfrm>
            <a:off x="2765320" y="254425"/>
            <a:ext cx="604808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Новые компетенции методиста как результат синхронизации базовых процессов разного уровня</a:t>
            </a:r>
            <a:endParaRPr sz="2000" b="1" dirty="0">
              <a:solidFill>
                <a:srgbClr val="2B22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2802521" y="1362625"/>
            <a:ext cx="6010879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Перевод требований стандарта в образовательный результат ученика</a:t>
            </a:r>
            <a:endParaRPr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Перевод дефицитов ученика в дефициты учителя</a:t>
            </a:r>
            <a:endParaRPr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Кластеризация дефицитов педагогов и отбор эффективных форм восполнения </a:t>
            </a:r>
            <a:endParaRPr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Сопровождение ИОМ</a:t>
            </a:r>
            <a:endParaRPr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Соорганизация с РМА, ГМО, ШМО</a:t>
            </a:r>
            <a:endParaRPr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Фасилитация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переноса новых  способов деятельности педагогов в практику повседневного урока</a:t>
            </a:r>
            <a:endParaRPr lang="ru-RU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00" y="254425"/>
            <a:ext cx="2244253" cy="46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/>
        </p:nvSpPr>
        <p:spPr>
          <a:xfrm>
            <a:off x="215775" y="329225"/>
            <a:ext cx="2866458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2B229E"/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Естественнонаучная грамотность</a:t>
            </a:r>
            <a:endParaRPr sz="2200" b="1" dirty="0">
              <a:solidFill>
                <a:srgbClr val="2B229E"/>
              </a:solidFill>
              <a:latin typeface="Times New Roman" panose="02020603050405020304" pitchFamily="18" charset="0"/>
              <a:ea typeface="Lobster"/>
              <a:cs typeface="Times New Roman" panose="02020603050405020304" pitchFamily="18" charset="0"/>
              <a:sym typeface="Lobster"/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75" y="1301100"/>
            <a:ext cx="2277650" cy="35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/>
          <p:nvPr/>
        </p:nvSpPr>
        <p:spPr>
          <a:xfrm>
            <a:off x="2881500" y="516050"/>
            <a:ext cx="2267400" cy="1458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анализ детских результатов</a:t>
            </a:r>
            <a:endParaRPr dirty="0"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198" name="Google Shape;198;p21"/>
          <p:cNvSpPr/>
          <p:nvPr/>
        </p:nvSpPr>
        <p:spPr>
          <a:xfrm>
            <a:off x="5086401" y="323113"/>
            <a:ext cx="1945500" cy="1458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ыявление 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профессиональных дефицитов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9" name="Google Shape;199;p21"/>
          <p:cNvSpPr/>
          <p:nvPr/>
        </p:nvSpPr>
        <p:spPr>
          <a:xfrm>
            <a:off x="6818725" y="436225"/>
            <a:ext cx="2419800" cy="1458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анализ урока (формирование ЕНГ) </a:t>
            </a:r>
            <a:endParaRPr dirty="0"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7141500" y="1974650"/>
            <a:ext cx="2173800" cy="15270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инновационной технологии обучения(ФПЗ)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5016450" y="1974650"/>
            <a:ext cx="2267400" cy="1527000"/>
          </a:xfrm>
          <a:prstGeom prst="ellipse">
            <a:avLst/>
          </a:prstGeom>
          <a:solidFill>
            <a:srgbClr val="3C78D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сформирована лидерская группа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3737800" y="3363875"/>
            <a:ext cx="2419800" cy="15270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открытых уроков и мастер-классов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Google Shape;203;p21"/>
          <p:cNvSpPr/>
          <p:nvPr/>
        </p:nvSpPr>
        <p:spPr>
          <a:xfrm>
            <a:off x="3013962" y="2008850"/>
            <a:ext cx="2002500" cy="1458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методической активности учителя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Google Shape;204;p21"/>
          <p:cNvSpPr/>
          <p:nvPr/>
        </p:nvSpPr>
        <p:spPr>
          <a:xfrm rot="1604422">
            <a:off x="4508673" y="773139"/>
            <a:ext cx="745419" cy="469173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6"/>
              </a:highlight>
            </a:endParaRPr>
          </a:p>
        </p:txBody>
      </p:sp>
      <p:sp>
        <p:nvSpPr>
          <p:cNvPr id="205" name="Google Shape;205;p21"/>
          <p:cNvSpPr/>
          <p:nvPr/>
        </p:nvSpPr>
        <p:spPr>
          <a:xfrm rot="8100996">
            <a:off x="6565666" y="821629"/>
            <a:ext cx="732068" cy="461599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6"/>
              </a:highlight>
            </a:endParaRPr>
          </a:p>
        </p:txBody>
      </p:sp>
      <p:sp>
        <p:nvSpPr>
          <p:cNvPr id="206" name="Google Shape;206;p21"/>
          <p:cNvSpPr/>
          <p:nvPr/>
        </p:nvSpPr>
        <p:spPr>
          <a:xfrm rot="5400000">
            <a:off x="7016825" y="2531150"/>
            <a:ext cx="541200" cy="414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1"/>
          <p:cNvSpPr/>
          <p:nvPr/>
        </p:nvSpPr>
        <p:spPr>
          <a:xfrm rot="-5400000">
            <a:off x="5724750" y="1588376"/>
            <a:ext cx="641100" cy="461700"/>
          </a:xfrm>
          <a:prstGeom prst="mathEqual">
            <a:avLst>
              <a:gd name="adj1" fmla="val 23520"/>
              <a:gd name="adj2" fmla="val 18618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1"/>
          <p:cNvSpPr/>
          <p:nvPr/>
        </p:nvSpPr>
        <p:spPr>
          <a:xfrm rot="10800000">
            <a:off x="4678175" y="2566875"/>
            <a:ext cx="588900" cy="471000"/>
          </a:xfrm>
          <a:prstGeom prst="bentUpArrow">
            <a:avLst>
              <a:gd name="adj1" fmla="val 25000"/>
              <a:gd name="adj2" fmla="val 27451"/>
              <a:gd name="adj3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4436750" y="3311200"/>
            <a:ext cx="172800" cy="27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152400" y="15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152400" y="15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sp>
        <p:nvSpPr>
          <p:cNvPr id="212" name="Google Shape;212;p21"/>
          <p:cNvSpPr/>
          <p:nvPr/>
        </p:nvSpPr>
        <p:spPr>
          <a:xfrm>
            <a:off x="6102275" y="3581475"/>
            <a:ext cx="2825950" cy="1375200"/>
          </a:xfrm>
          <a:prstGeom prst="ellipse">
            <a:avLst/>
          </a:prstGeom>
          <a:solidFill>
            <a:srgbClr val="A64D7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highlight>
                  <a:srgbClr val="00FF00"/>
                </a:highlight>
              </a:rPr>
              <a:t>о</a:t>
            </a:r>
            <a:r>
              <a:rPr lang="ru" dirty="0">
                <a:highlight>
                  <a:srgbClr val="00FF00"/>
                </a:highlight>
                <a:latin typeface="Comfortaa"/>
                <a:ea typeface="Comfortaa"/>
                <a:cs typeface="Comfortaa"/>
                <a:sym typeface="Comfortaa"/>
              </a:rPr>
              <a:t>бновлённый детский образовательный результа</a:t>
            </a:r>
            <a:r>
              <a:rPr lang="ru" dirty="0">
                <a:highlight>
                  <a:srgbClr val="00FF00"/>
                </a:highlight>
              </a:rPr>
              <a:t>т</a:t>
            </a:r>
            <a:endParaRPr dirty="0">
              <a:highlight>
                <a:srgbClr val="00FF00"/>
              </a:highlight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2704000" y="3501650"/>
            <a:ext cx="1033800" cy="9684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ИОМ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Google Shape;214;p21"/>
          <p:cNvSpPr/>
          <p:nvPr/>
        </p:nvSpPr>
        <p:spPr>
          <a:xfrm rot="1079682">
            <a:off x="3530856" y="3363807"/>
            <a:ext cx="172855" cy="27483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Google Shape;2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9600" y="3363875"/>
            <a:ext cx="588900" cy="33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/>
          <p:nvPr/>
        </p:nvSpPr>
        <p:spPr>
          <a:xfrm>
            <a:off x="2908453" y="256225"/>
            <a:ext cx="6009507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 итогам работы РМА были получены следующие результаты: </a:t>
            </a:r>
            <a:endParaRPr sz="20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Случилось понимание понятия “функциональная грамотность” (конкретно ЧГ, ЕНГ, МГ).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Изменился подход к планированию урока.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Педагоги активнее, чем обычно, принимали участие в мероприятиях по вопросам формирования МГ у обучающихся.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Внедрение технологии ФПЗ  в качестве постоянной практики.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Наблюдается слабая мотивация некоторых педагогов на изменения в содержании образования и организации образовательного процесса в ОО.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90E9C6C-AFD4-41CF-8AB4-D6D5A577F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0" y="1093476"/>
            <a:ext cx="2280102" cy="3839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708850-FFB8-456B-8B9D-0356365B91CF}"/>
              </a:ext>
            </a:extLst>
          </p:cNvPr>
          <p:cNvSpPr txBox="1"/>
          <p:nvPr/>
        </p:nvSpPr>
        <p:spPr>
          <a:xfrm>
            <a:off x="263240" y="385590"/>
            <a:ext cx="274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грамотность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/>
          <p:nvPr/>
        </p:nvSpPr>
        <p:spPr>
          <a:xfrm>
            <a:off x="4647976" y="1758975"/>
            <a:ext cx="1869422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latin typeface="Times New Roman"/>
                <a:ea typeface="Times New Roman"/>
                <a:cs typeface="Times New Roman"/>
                <a:sym typeface="Times New Roman"/>
              </a:rPr>
              <a:t>Детский образовательный результат</a:t>
            </a:r>
            <a:endParaRPr sz="17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2880579" y="436700"/>
            <a:ext cx="1691371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Определены педагогические дефициты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4803750" y="427250"/>
            <a:ext cx="155085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Составлены ИОМы педагогов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(9 </a:t>
            </a: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человек)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6781050" y="436700"/>
            <a:ext cx="2147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Разработаны единые требования к проектированию урока по ЧГ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23"/>
          <p:cNvSpPr txBox="1"/>
          <p:nvPr/>
        </p:nvSpPr>
        <p:spPr>
          <a:xfrm>
            <a:off x="6841824" y="1516350"/>
            <a:ext cx="2086625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Опыт проектирования урока по ЧГ с учётом единого подхода к проектированию урока, направленного на достижение планируемых результатов 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2887879" y="1601275"/>
            <a:ext cx="1869421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Освоен алгоритм допроектирования заданий, направленных на формирование ЧГ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2830677" y="3467470"/>
            <a:ext cx="2287421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Задания, направленные на формирование 1,2,3 групп умений ЧГ, встроены в структуру урока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4" name="Google Shape;234;p23"/>
          <p:cNvCxnSpPr/>
          <p:nvPr/>
        </p:nvCxnSpPr>
        <p:spPr>
          <a:xfrm rot="10800000">
            <a:off x="4524825" y="1116125"/>
            <a:ext cx="861300" cy="61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5" name="Google Shape;235;p23"/>
          <p:cNvCxnSpPr>
            <a:cxnSpLocks/>
          </p:cNvCxnSpPr>
          <p:nvPr/>
        </p:nvCxnSpPr>
        <p:spPr>
          <a:xfrm flipV="1">
            <a:off x="4281022" y="820334"/>
            <a:ext cx="413300" cy="96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6" name="Google Shape;236;p23"/>
          <p:cNvCxnSpPr/>
          <p:nvPr/>
        </p:nvCxnSpPr>
        <p:spPr>
          <a:xfrm>
            <a:off x="3566475" y="1298000"/>
            <a:ext cx="0" cy="4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7" name="Google Shape;237;p23"/>
          <p:cNvCxnSpPr>
            <a:cxnSpLocks/>
          </p:cNvCxnSpPr>
          <p:nvPr/>
        </p:nvCxnSpPr>
        <p:spPr>
          <a:xfrm flipH="1">
            <a:off x="4217801" y="2115225"/>
            <a:ext cx="337800" cy="17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8" name="Google Shape;238;p23"/>
          <p:cNvCxnSpPr>
            <a:cxnSpLocks/>
          </p:cNvCxnSpPr>
          <p:nvPr/>
        </p:nvCxnSpPr>
        <p:spPr>
          <a:xfrm flipH="1">
            <a:off x="4544880" y="2875166"/>
            <a:ext cx="695896" cy="6465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9" name="Google Shape;239;p23"/>
          <p:cNvCxnSpPr>
            <a:cxnSpLocks/>
          </p:cNvCxnSpPr>
          <p:nvPr/>
        </p:nvCxnSpPr>
        <p:spPr>
          <a:xfrm>
            <a:off x="6464028" y="916383"/>
            <a:ext cx="35952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0" name="Google Shape;240;p23"/>
          <p:cNvCxnSpPr/>
          <p:nvPr/>
        </p:nvCxnSpPr>
        <p:spPr>
          <a:xfrm rot="10800000" flipH="1">
            <a:off x="6065450" y="1261675"/>
            <a:ext cx="667200" cy="53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1" name="Google Shape;241;p23"/>
          <p:cNvCxnSpPr/>
          <p:nvPr/>
        </p:nvCxnSpPr>
        <p:spPr>
          <a:xfrm>
            <a:off x="6417324" y="2157323"/>
            <a:ext cx="424500" cy="14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2" name="Google Shape;242;p23"/>
          <p:cNvCxnSpPr/>
          <p:nvPr/>
        </p:nvCxnSpPr>
        <p:spPr>
          <a:xfrm>
            <a:off x="7666725" y="1237350"/>
            <a:ext cx="363900" cy="28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" name="Google Shape;243;p23"/>
          <p:cNvCxnSpPr>
            <a:cxnSpLocks/>
          </p:cNvCxnSpPr>
          <p:nvPr/>
        </p:nvCxnSpPr>
        <p:spPr>
          <a:xfrm>
            <a:off x="3587760" y="2863375"/>
            <a:ext cx="0" cy="62386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" name="Google Shape;244;p23"/>
          <p:cNvCxnSpPr>
            <a:cxnSpLocks/>
          </p:cNvCxnSpPr>
          <p:nvPr/>
        </p:nvCxnSpPr>
        <p:spPr>
          <a:xfrm flipV="1">
            <a:off x="5168121" y="4022579"/>
            <a:ext cx="1053677" cy="479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5" name="Google Shape;245;p23"/>
          <p:cNvSpPr txBox="1"/>
          <p:nvPr/>
        </p:nvSpPr>
        <p:spPr>
          <a:xfrm>
            <a:off x="6490025" y="3615000"/>
            <a:ext cx="2207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Times New Roman"/>
                <a:ea typeface="Times New Roman"/>
                <a:cs typeface="Times New Roman"/>
                <a:sym typeface="Times New Roman"/>
              </a:rPr>
              <a:t>Обновленный детский образовательный результа</a:t>
            </a:r>
            <a:r>
              <a:rPr lang="ru" b="1" dirty="0">
                <a:latin typeface="Calibri"/>
                <a:ea typeface="Calibri"/>
                <a:cs typeface="Calibri"/>
                <a:sym typeface="Calibri"/>
              </a:rPr>
              <a:t>т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" name="Google Shape;246;p23"/>
          <p:cNvCxnSpPr>
            <a:cxnSpLocks/>
          </p:cNvCxnSpPr>
          <p:nvPr/>
        </p:nvCxnSpPr>
        <p:spPr>
          <a:xfrm>
            <a:off x="6152236" y="2854650"/>
            <a:ext cx="566910" cy="7603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7" name="Google Shape;247;p23"/>
          <p:cNvCxnSpPr/>
          <p:nvPr/>
        </p:nvCxnSpPr>
        <p:spPr>
          <a:xfrm>
            <a:off x="8030625" y="3224770"/>
            <a:ext cx="0" cy="48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EE080AD-9B00-408B-9FB4-ED5CF99E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50" y="900991"/>
            <a:ext cx="2280102" cy="4003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EF496A-AE37-4669-9716-26811A2A9FE7}"/>
              </a:ext>
            </a:extLst>
          </p:cNvPr>
          <p:cNvSpPr txBox="1"/>
          <p:nvPr/>
        </p:nvSpPr>
        <p:spPr>
          <a:xfrm>
            <a:off x="230079" y="193105"/>
            <a:ext cx="263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/>
          <p:nvPr/>
        </p:nvSpPr>
        <p:spPr>
          <a:xfrm>
            <a:off x="2357223" y="108153"/>
            <a:ext cx="6537402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rgbClr val="2B229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ОБНОВЛЕННЫЕ ДЕТСКИЕ ОБРАЗОВАТЕЛЬНЫЕ РЕЗУЛЬТАТЫ (КДР 8, ККР ЧГ 6)</a:t>
            </a:r>
            <a:endParaRPr sz="1700" b="1" dirty="0">
              <a:solidFill>
                <a:srgbClr val="2B229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4" name="Google Shape;254;p24"/>
          <p:cNvPicPr preferRelativeResize="0"/>
          <p:nvPr/>
        </p:nvPicPr>
        <p:blipFill rotWithShape="1">
          <a:blip r:embed="rId3">
            <a:alphaModFix/>
          </a:blip>
          <a:srcRect l="10827" t="29642" r="34378" b="17197"/>
          <a:stretch/>
        </p:blipFill>
        <p:spPr>
          <a:xfrm>
            <a:off x="2240052" y="801350"/>
            <a:ext cx="3836434" cy="21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A9F519-EEA2-4F28-84CD-DB88216F0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3" t="26862" r="33547" b="15563"/>
          <a:stretch/>
        </p:blipFill>
        <p:spPr>
          <a:xfrm>
            <a:off x="5167423" y="1241199"/>
            <a:ext cx="3615602" cy="21529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A95CED-C7D3-4225-ABB2-EFF0A59672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93" t="24119" r="33547" b="24118"/>
          <a:stretch/>
        </p:blipFill>
        <p:spPr>
          <a:xfrm>
            <a:off x="2437194" y="3086626"/>
            <a:ext cx="3804725" cy="1829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DEAFE7-A5CC-4FB1-B6B6-67ECF3AFA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66" y="1994451"/>
            <a:ext cx="2170757" cy="18295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64EC97-2DC3-4C7B-84CE-D18EE4F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23284"/>
            <a:ext cx="7505700" cy="4830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СИНХРОНИЗИРУЕМ «КОНСТАНТЫ»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985AAF93-33B1-4B61-922D-9DFB61C75C6A}"/>
              </a:ext>
            </a:extLst>
          </p:cNvPr>
          <p:cNvSpPr/>
          <p:nvPr/>
        </p:nvSpPr>
        <p:spPr>
          <a:xfrm>
            <a:off x="303027" y="706131"/>
            <a:ext cx="2567764" cy="781178"/>
          </a:xfrm>
          <a:prstGeom prst="rightArrow">
            <a:avLst/>
          </a:prstGeom>
          <a:ln>
            <a:solidFill>
              <a:srgbClr val="2B229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14065838-63C7-45B1-B547-35BC9362C6B9}"/>
              </a:ext>
            </a:extLst>
          </p:cNvPr>
          <p:cNvSpPr/>
          <p:nvPr/>
        </p:nvSpPr>
        <p:spPr>
          <a:xfrm>
            <a:off x="303027" y="1557984"/>
            <a:ext cx="2567764" cy="866240"/>
          </a:xfrm>
          <a:prstGeom prst="rightArrow">
            <a:avLst/>
          </a:prstGeom>
          <a:ln>
            <a:solidFill>
              <a:srgbClr val="2B229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AECF392C-B694-4BDA-B88B-B162323A90A6}"/>
              </a:ext>
            </a:extLst>
          </p:cNvPr>
          <p:cNvSpPr/>
          <p:nvPr/>
        </p:nvSpPr>
        <p:spPr>
          <a:xfrm>
            <a:off x="303027" y="3336663"/>
            <a:ext cx="2567764" cy="818937"/>
          </a:xfrm>
          <a:prstGeom prst="rightArrow">
            <a:avLst/>
          </a:prstGeom>
          <a:ln>
            <a:solidFill>
              <a:srgbClr val="2B229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Содержательное наполнение методической работы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AE812D43-7760-4585-BDE0-DF458CE549C3}"/>
              </a:ext>
            </a:extLst>
          </p:cNvPr>
          <p:cNvSpPr/>
          <p:nvPr/>
        </p:nvSpPr>
        <p:spPr>
          <a:xfrm>
            <a:off x="303027" y="4202351"/>
            <a:ext cx="2567764" cy="758664"/>
          </a:xfrm>
          <a:prstGeom prst="rightArrow">
            <a:avLst/>
          </a:prstGeom>
          <a:ln>
            <a:solidFill>
              <a:srgbClr val="2B229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</a:t>
            </a:r>
            <a:r>
              <a:rPr lang="ru-RU" dirty="0"/>
              <a:t> 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71F3C001-E0ED-4A97-B143-56F82EF68997}"/>
              </a:ext>
            </a:extLst>
          </p:cNvPr>
          <p:cNvSpPr/>
          <p:nvPr/>
        </p:nvSpPr>
        <p:spPr>
          <a:xfrm>
            <a:off x="303027" y="2470975"/>
            <a:ext cx="2567764" cy="818937"/>
          </a:xfrm>
          <a:prstGeom prst="rightArrow">
            <a:avLst/>
          </a:prstGeom>
          <a:ln>
            <a:solidFill>
              <a:srgbClr val="2B229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диагностики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DA356F1B-EC69-4066-BB4B-94CDA794C91F}"/>
              </a:ext>
            </a:extLst>
          </p:cNvPr>
          <p:cNvSpPr/>
          <p:nvPr/>
        </p:nvSpPr>
        <p:spPr>
          <a:xfrm>
            <a:off x="2987749" y="706132"/>
            <a:ext cx="5853224" cy="691300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 в «проблеме» педагога проблему ученика;</a:t>
            </a:r>
          </a:p>
          <a:p>
            <a:pPr algn="just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обнаружить и удерживать связь выявленных профессиональных дефицитов  с образовательными результатами обучающихся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3A321865-C2E1-4403-83DD-32235A9A9F0B}"/>
              </a:ext>
            </a:extLst>
          </p:cNvPr>
          <p:cNvSpPr/>
          <p:nvPr/>
        </p:nvSpPr>
        <p:spPr>
          <a:xfrm>
            <a:off x="2987748" y="1534629"/>
            <a:ext cx="5853224" cy="691301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 документы для встраивания в единую муниципальную систему по ФГ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88803D78-3D1A-4890-92A7-2A447670F758}"/>
              </a:ext>
            </a:extLst>
          </p:cNvPr>
          <p:cNvSpPr/>
          <p:nvPr/>
        </p:nvSpPr>
        <p:spPr>
          <a:xfrm>
            <a:off x="2987748" y="2326651"/>
            <a:ext cx="5901070" cy="103135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достижений обучающихся:</a:t>
            </a:r>
          </a:p>
          <a:p>
            <a:r>
              <a:rPr lang="ru-RU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в способах профессиональной деятельности (не умел/ научился)</a:t>
            </a:r>
          </a:p>
          <a:p>
            <a:r>
              <a:rPr lang="ru-RU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учебной аналитики;</a:t>
            </a:r>
          </a:p>
          <a:p>
            <a:r>
              <a:rPr lang="ru-RU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работа с данными ВПР, ГИА (в сопоставлении с данными текущего контроля) 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C8985AE-DBE2-4918-A9E4-6D9F29B31BF1}"/>
              </a:ext>
            </a:extLst>
          </p:cNvPr>
          <p:cNvSpPr/>
          <p:nvPr/>
        </p:nvSpPr>
        <p:spPr>
          <a:xfrm>
            <a:off x="2987748" y="3458730"/>
            <a:ext cx="5853223" cy="661892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Диктуется выявленными, конкретными профессиональными дефицитами педагогов (ИОМ реализует идею персонализации и адресности, обеспечивает вариативность МР)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95551A8D-181F-4C57-B937-B8990B157BF0}"/>
              </a:ext>
            </a:extLst>
          </p:cNvPr>
          <p:cNvSpPr/>
          <p:nvPr/>
        </p:nvSpPr>
        <p:spPr>
          <a:xfrm>
            <a:off x="2982431" y="4256832"/>
            <a:ext cx="5853223" cy="63298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Инвариант: </a:t>
            </a:r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ММС и(или) РМА, заместитель директора, МО, межпредметные группы, моно-активности</a:t>
            </a:r>
          </a:p>
          <a:p>
            <a:pPr algn="just"/>
            <a:r>
              <a:rPr lang="ru-RU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</a:t>
            </a:r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проектные команды, сетевые лаборатории, ПОС, </a:t>
            </a:r>
          </a:p>
        </p:txBody>
      </p:sp>
    </p:spTree>
    <p:extLst>
      <p:ext uri="{BB962C8B-B14F-4D97-AF65-F5344CB8AC3E}">
        <p14:creationId xmlns:p14="http://schemas.microsoft.com/office/powerpoint/2010/main" xmlns="" val="174573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0" name="Google Shape;270;p26"/>
          <p:cNvCxnSpPr/>
          <p:nvPr/>
        </p:nvCxnSpPr>
        <p:spPr>
          <a:xfrm>
            <a:off x="2927606" y="206250"/>
            <a:ext cx="37200" cy="473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" name="Google Shape;271;p26"/>
          <p:cNvSpPr txBox="1"/>
          <p:nvPr/>
        </p:nvSpPr>
        <p:spPr>
          <a:xfrm>
            <a:off x="3124550" y="302650"/>
            <a:ext cx="5755300" cy="430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" sz="1600" b="1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ОСНОВНЫЕ РЕЗУЛЬТАТЫ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Сформировался муниципальный методический актив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Члены РМА освоили форматы сопровождения: появилось реальное  наставничество (“Делай как я”)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Изменился характер  работы ГМО (повысилась методическая активность учителей, увеличилось количество открытых уроков)</a:t>
            </a:r>
          </a:p>
          <a:p>
            <a:pPr algn="ctr"/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algn="ctr"/>
            <a:r>
              <a:rPr lang="ru-RU" sz="1600" b="1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РЕЗУЛЬТАТЫ ИЗМЕНЕНИЙ В ДЕЯТЕЛЬНОСТИ УЧИТЕЛЯ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Изменилось понимание сущностей грамотностей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Появилась тенденция на увеличение </a:t>
            </a:r>
            <a:r>
              <a:rPr lang="ru-RU" sz="1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ИОМов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с </a:t>
            </a:r>
            <a:r>
              <a:rPr lang="ru-RU" sz="1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профдефицитом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по грамотностям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Повысилась методическая компетенция педагогов – членов РМА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2B51D58-A092-4868-836E-88BEE50AE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0" y="1800505"/>
            <a:ext cx="2663456" cy="19975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/>
          <p:nvPr/>
        </p:nvSpPr>
        <p:spPr>
          <a:xfrm>
            <a:off x="3404325" y="6956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7"/>
          <p:cNvSpPr txBox="1"/>
          <p:nvPr/>
        </p:nvSpPr>
        <p:spPr>
          <a:xfrm>
            <a:off x="456600" y="2042600"/>
            <a:ext cx="222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7"/>
          <p:cNvSpPr txBox="1"/>
          <p:nvPr/>
        </p:nvSpPr>
        <p:spPr>
          <a:xfrm>
            <a:off x="3323817" y="1029148"/>
            <a:ext cx="5304600" cy="261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Много методических процессов…..</a:t>
            </a:r>
            <a:endParaRPr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«Школьные процессы » организуются школьными методистами, вопрос в компетентности и качестве</a:t>
            </a:r>
            <a:endParaRPr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«Методические компетентности » - не равны «предметным»</a:t>
            </a:r>
            <a:endParaRPr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Традиционное сопротивление, дефицит кадров, перегрузка педагогов</a:t>
            </a:r>
            <a:endParaRPr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Ориентация на локальную проблему (функциональная грамотность как один из  результатов ФГОС)</a:t>
            </a:r>
            <a:endParaRPr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8D3CC0-0CE7-4A30-9844-2D41A9EAF099}"/>
              </a:ext>
            </a:extLst>
          </p:cNvPr>
          <p:cNvSpPr txBox="1"/>
          <p:nvPr/>
        </p:nvSpPr>
        <p:spPr>
          <a:xfrm>
            <a:off x="3285240" y="247785"/>
            <a:ext cx="549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3E5794-1028-4046-A189-214221D1F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24" y="1693812"/>
            <a:ext cx="3068793" cy="3282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/>
        </p:nvSpPr>
        <p:spPr>
          <a:xfrm>
            <a:off x="273824" y="273825"/>
            <a:ext cx="2905311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endParaRPr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endParaRPr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</a:t>
            </a:r>
            <a:endParaRPr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командообразования</a:t>
            </a:r>
            <a:r>
              <a:rPr lang="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формированию функциональной грамотности. </a:t>
            </a:r>
            <a:endParaRPr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3391786" y="292075"/>
            <a:ext cx="5435966" cy="338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ПОСТАНОВКА ПРОБЛЕМНЫХ  ВОПРОСОВ</a:t>
            </a:r>
            <a:r>
              <a:rPr lang="ru" sz="2400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</a:t>
            </a:r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Как организовать процессы взаимодействия, сопровождения, командообразования в муниципалитете, используя ресурс РМА?</a:t>
            </a:r>
            <a:endParaRPr sz="2000" dirty="0">
              <a:solidFill>
                <a:srgbClr val="0D0D0D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Как обеспечить диссеминацию содержания деятельности РМА в процессах командообразования, взаимодействия, сопровождения?</a:t>
            </a:r>
            <a:endParaRPr sz="2000" dirty="0">
              <a:solidFill>
                <a:srgbClr val="0D0D0D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8" name="Google Shape;138;p14"/>
          <p:cNvSpPr txBox="1"/>
          <p:nvPr/>
        </p:nvSpPr>
        <p:spPr>
          <a:xfrm>
            <a:off x="3589350" y="2730875"/>
            <a:ext cx="343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910D02-5261-4BF2-8CB8-DF7A5CD8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5" y="260808"/>
            <a:ext cx="8495414" cy="940671"/>
          </a:xfrm>
        </p:spPr>
        <p:txBody>
          <a:bodyPr>
            <a:noAutofit/>
          </a:bodyPr>
          <a:lstStyle/>
          <a:p>
            <a:r>
              <a:rPr lang="ru-RU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обеспечить синхронизацию управленческих, методических и педагогических процессов для сопровождения педагогов в  освоении способов формирования функциональной грамотности обучающихся?</a:t>
            </a:r>
            <a:br>
              <a:rPr lang="ru-RU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84F33E-591E-46D5-AC72-039C7F2E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405" y="1073889"/>
            <a:ext cx="8357190" cy="3691844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17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</a:t>
            </a:r>
            <a:r>
              <a:rPr lang="ru-RU" sz="17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греч.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Synchronipmos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точное совпадение во времени двух или несколько процессов или явлений; приведение ряда процессов или явлений к такому их протеканию, когда соответствующие элементы их совершаются одновременно или с неизменным (постоянным ) сдвигом во времени.</a:t>
            </a:r>
          </a:p>
          <a:p>
            <a:pPr marL="0" indent="457200" algn="r">
              <a:lnSpc>
                <a:spcPct val="1000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С.И. Ожегов</a:t>
            </a:r>
          </a:p>
          <a:p>
            <a:pPr marL="0" indent="457200" algn="just">
              <a:lnSpc>
                <a:spcPct val="100000"/>
              </a:lnSpc>
              <a:buNone/>
            </a:pPr>
            <a:r>
              <a:rPr lang="ru-RU" sz="17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(от древне-греч. </a:t>
            </a:r>
            <a:r>
              <a:rPr lang="ru-RU" sz="17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σύγχρονος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одновременный) — приведение двух или нескольких процессов к такому их протеканию, когда определённые стадии разных процессов совершаются в определённом порядке, либо одновременно. </a:t>
            </a:r>
          </a:p>
          <a:p>
            <a:pPr marL="0" indent="457200" algn="just">
              <a:lnSpc>
                <a:spcPct val="100000"/>
              </a:lnSpc>
              <a:buNone/>
            </a:pPr>
            <a:r>
              <a:rPr lang="ru-RU" sz="17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необходима в любых случаях, когда параллельно протекающим процессам необходимо взаимодействовать. Для её организации используются средства </a:t>
            </a:r>
            <a:r>
              <a:rPr lang="ru-RU" sz="17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межпроцессного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взаимодействия. Среди наиболее часто используемых средств — сигналы и сообщения, семафоры и мьютексы, каналы (англ. </a:t>
            </a:r>
            <a:r>
              <a:rPr lang="ru-RU" sz="17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совместно используемая память.</a:t>
            </a:r>
          </a:p>
          <a:p>
            <a:pPr marL="0" indent="457200" algn="r">
              <a:lnSpc>
                <a:spcPct val="10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5955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1A9EF04-E092-4216-8ECC-C7DCFF54F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478" y="669851"/>
            <a:ext cx="5390708" cy="3880884"/>
          </a:xfrm>
        </p:spPr>
        <p:txBody>
          <a:bodyPr>
            <a:normAutofit/>
          </a:bodyPr>
          <a:lstStyle/>
          <a:p>
            <a:pPr marL="146050" indent="457200" algn="just">
              <a:lnSpc>
                <a:spcPct val="100000"/>
              </a:lnSpc>
              <a:buNone/>
            </a:pPr>
            <a:r>
              <a:rPr lang="ru-RU" sz="2000" i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также система научно-методической поддержки педагогов и педагогических коллективов должна быть ориентирована не на передачу им некоего «необходимого» содержания и способа деятельности, а на развитие их собственного потенциала, лишь оформляемого и усиливаемого за счёт включения в общую систему «правил игры»</a:t>
            </a:r>
          </a:p>
          <a:p>
            <a:pPr marL="146050" indent="0" algn="r">
              <a:buNone/>
            </a:pPr>
            <a:r>
              <a:rPr lang="ru-RU" sz="2000" i="1" dirty="0" err="1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Чиганова</a:t>
            </a:r>
            <a:r>
              <a:rPr lang="ru-RU" sz="2000" i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065FF0-02E3-4D0D-8B0E-435DA3835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4" y="322078"/>
            <a:ext cx="3337294" cy="333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361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Google Shape;144;p15"/>
          <p:cNvCxnSpPr/>
          <p:nvPr/>
        </p:nvCxnSpPr>
        <p:spPr>
          <a:xfrm>
            <a:off x="3549575" y="326495"/>
            <a:ext cx="37200" cy="473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15"/>
          <p:cNvSpPr txBox="1"/>
          <p:nvPr/>
        </p:nvSpPr>
        <p:spPr>
          <a:xfrm>
            <a:off x="3641150" y="7326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3720984" y="283194"/>
            <a:ext cx="4816956" cy="435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КОМАНДООБРАЗОВАНИЕ</a:t>
            </a:r>
            <a:r>
              <a:rPr lang="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управленческий процесс (информационно-методический отдел МКУ “Центр образования” как координатор всех “школьных” управленческих процессов).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lang="ru" sz="1600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—    методический процесс (опорная площадка В МОБУ “СОШ№16, методист отдела как «место» методических сборов по формированию аналитических, проектировочных действий учителя) 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</a:t>
            </a:r>
            <a:r>
              <a:rPr lang="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—- педагогический процесс, непосредственная работа с педагогами (члены РМА  перенос эффективных способов  педагогической деятельности, распространение эффективных практик, уроки)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147" name="Google Shape;147;p15"/>
          <p:cNvSpPr txBox="1"/>
          <p:nvPr/>
        </p:nvSpPr>
        <p:spPr>
          <a:xfrm>
            <a:off x="198304" y="206250"/>
            <a:ext cx="3338109" cy="443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539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ГИПОТЕЗА:</a:t>
            </a:r>
            <a:r>
              <a:rPr lang="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обеспечить  синхронизацию  процессов  возможно через единую (общую, одинаковую) модель МС,   которая  единообразно транслируется для всех ОО (симметрична с ММС, РМС) муниципальной системы образования и позволяет избежать рисков искаженной интерпретации сути, структуры, задач, форм деятельности методической службы и  при установлении локальных норм, и при выборе организационной структуры. </a:t>
            </a:r>
            <a:endParaRPr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РМА как прецедент!</a:t>
            </a:r>
            <a:endParaRPr sz="1600" b="1" dirty="0">
              <a:solidFill>
                <a:srgbClr val="2B22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Google Shape;152;p16"/>
          <p:cNvCxnSpPr/>
          <p:nvPr/>
        </p:nvCxnSpPr>
        <p:spPr>
          <a:xfrm>
            <a:off x="2723884" y="206250"/>
            <a:ext cx="37200" cy="473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5" name="Google Shape;1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67" y="2975250"/>
            <a:ext cx="1962000" cy="19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176271" y="152400"/>
            <a:ext cx="2547613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Командообразование - управленческий процесс 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информационно-методический отдел МКУ “Центр образования” как координатор всех “школьных” управленческих процессов).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Управленческая задача: ресурс перевести в результат</a:t>
            </a:r>
            <a:r>
              <a:rPr lang="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154" name="Google Shape;154;p16"/>
          <p:cNvSpPr txBox="1"/>
          <p:nvPr/>
        </p:nvSpPr>
        <p:spPr>
          <a:xfrm>
            <a:off x="2829980" y="152400"/>
            <a:ext cx="6063349" cy="578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Постановка цели, задачи, формирование лидерской группы:</a:t>
            </a:r>
            <a:r>
              <a:rPr lang="ru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заместители по УВР, методисты, руководители ГМО, ШМО, педагоги-конкурсанты, педагоги -наставники.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Через что? Запуск </a:t>
            </a:r>
            <a:r>
              <a:rPr lang="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единых</a:t>
            </a:r>
            <a:r>
              <a:rPr lang="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процессов:</a:t>
            </a:r>
            <a:endParaRPr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«Наставничества»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Дорожная карта «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Внутришкольная модель диагностики проф. дефицитов, кластеризация дефицитов»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Единообразная модель методического сопровождения в ОУ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Положение об РМА (ММА)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Положение о муниципальной лидерской группе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Проект «Школа </a:t>
            </a: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 реализации мероприятий РМА(ММА)»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Аналитические записки и рекомендации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«Подключение» РМА к работе лидерской группы по ФПЗ (краевой педагогический марафон)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Планируемые результаты: </a:t>
            </a:r>
            <a:endParaRPr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Положительная динамика КДР(детские результаты)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Практики по ФГ в РАОП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ИОМы по ФГ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Количество открытых уроков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Образцы «готовых» методических документов, форматов мероприятий 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Основной вид деятельности: </a:t>
            </a:r>
            <a:r>
              <a:rPr lang="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методический сбор</a:t>
            </a: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/>
          <p:nvPr/>
        </p:nvSpPr>
        <p:spPr>
          <a:xfrm>
            <a:off x="2743200" y="294702"/>
            <a:ext cx="6076521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МОДЕЛЬ ОБЕСПЕЧЕНИЯ СИНХРОНИЗАЦИИ ПРОЦЕССОВ ДЛЯ ОБЕСПЕЧЕНИЯ КАЧЕСТВА ОБРАЗОВАТЕЛЬНЫХ РЕЗУЛЬТАТОВ </a:t>
            </a:r>
            <a:endParaRPr lang="ru-RU" sz="21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6335" y="1402668"/>
            <a:ext cx="4646428" cy="334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2673" y="3752000"/>
            <a:ext cx="181975" cy="46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/>
          <p:nvPr/>
        </p:nvSpPr>
        <p:spPr>
          <a:xfrm>
            <a:off x="4040372" y="1668790"/>
            <a:ext cx="4019107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Взаимодействие и ответственность </a:t>
            </a:r>
            <a:endParaRPr b="1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всех субъектов</a:t>
            </a:r>
            <a:endParaRPr b="1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475" y="852488"/>
            <a:ext cx="2419350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61" y="183436"/>
            <a:ext cx="2163352" cy="47288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9C7B27-170E-4889-B8BB-B8423FDDDE82}"/>
              </a:ext>
            </a:extLst>
          </p:cNvPr>
          <p:cNvSpPr txBox="1"/>
          <p:nvPr/>
        </p:nvSpPr>
        <p:spPr>
          <a:xfrm>
            <a:off x="2796363" y="326975"/>
            <a:ext cx="543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КЛАСТЕР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2BBAC63-A516-4968-A2D3-5309AD5ACB9F}"/>
              </a:ext>
            </a:extLst>
          </p:cNvPr>
          <p:cNvSpPr/>
          <p:nvPr/>
        </p:nvSpPr>
        <p:spPr>
          <a:xfrm>
            <a:off x="2796363" y="882502"/>
            <a:ext cx="5895766" cy="935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методический кластер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Присваивает статус инновационной методической площадки;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 пакет документов;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кластеры по инновационным областям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7EC8920E-B435-4AF5-A4E3-E755E63D5B6F}"/>
              </a:ext>
            </a:extLst>
          </p:cNvPr>
          <p:cNvSpPr/>
          <p:nvPr/>
        </p:nvSpPr>
        <p:spPr>
          <a:xfrm>
            <a:off x="3665580" y="2105246"/>
            <a:ext cx="4066967" cy="590108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>
                  <a:solidFill>
                    <a:sysClr val="windowText" lastClr="000000"/>
                  </a:solidFill>
                </a:ln>
                <a:solidFill>
                  <a:srgbClr val="2B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область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224BFA23-131A-402F-B193-E4A9C3741EE3}"/>
              </a:ext>
            </a:extLst>
          </p:cNvPr>
          <p:cNvSpPr/>
          <p:nvPr/>
        </p:nvSpPr>
        <p:spPr>
          <a:xfrm>
            <a:off x="2604977" y="2982433"/>
            <a:ext cx="1929823" cy="792125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Опорная методическая площадка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0815422-5E59-4B63-A0E9-E6CBE7A431DA}"/>
              </a:ext>
            </a:extLst>
          </p:cNvPr>
          <p:cNvSpPr/>
          <p:nvPr/>
        </p:nvSpPr>
        <p:spPr>
          <a:xfrm>
            <a:off x="4657060" y="2982433"/>
            <a:ext cx="1929823" cy="792125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Опорная методическая площадка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36C7C761-9E79-4218-A636-6DC3B030BC90}"/>
              </a:ext>
            </a:extLst>
          </p:cNvPr>
          <p:cNvSpPr/>
          <p:nvPr/>
        </p:nvSpPr>
        <p:spPr>
          <a:xfrm>
            <a:off x="6709142" y="2982433"/>
            <a:ext cx="1929823" cy="792125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Опорная методическая площадка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225D113-867F-4D77-8D0C-AAEBEF7B0629}"/>
              </a:ext>
            </a:extLst>
          </p:cNvPr>
          <p:cNvSpPr/>
          <p:nvPr/>
        </p:nvSpPr>
        <p:spPr>
          <a:xfrm>
            <a:off x="2796363" y="4061637"/>
            <a:ext cx="5805402" cy="531628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Диссеминация опыта через мастер-классы, семинары, консультации и др. 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F4043EEF-FD20-4C08-8F5C-E70940B6683E}"/>
              </a:ext>
            </a:extLst>
          </p:cNvPr>
          <p:cNvCxnSpPr>
            <a:cxnSpLocks/>
          </p:cNvCxnSpPr>
          <p:nvPr/>
        </p:nvCxnSpPr>
        <p:spPr>
          <a:xfrm>
            <a:off x="5611338" y="1818167"/>
            <a:ext cx="0" cy="28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47C0AAAB-0491-4697-8174-F5C57C21C441}"/>
              </a:ext>
            </a:extLst>
          </p:cNvPr>
          <p:cNvCxnSpPr>
            <a:stCxn id="4" idx="4"/>
          </p:cNvCxnSpPr>
          <p:nvPr/>
        </p:nvCxnSpPr>
        <p:spPr>
          <a:xfrm flipH="1">
            <a:off x="4114800" y="2695354"/>
            <a:ext cx="1584264" cy="143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A6D64A07-AB91-4B98-87B2-2B0FF1B25290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5699064" y="2695354"/>
            <a:ext cx="0" cy="28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10C6EF33-E507-4CBB-8D73-F10EA7B7B0BE}"/>
              </a:ext>
            </a:extLst>
          </p:cNvPr>
          <p:cNvCxnSpPr>
            <a:stCxn id="4" idx="4"/>
          </p:cNvCxnSpPr>
          <p:nvPr/>
        </p:nvCxnSpPr>
        <p:spPr>
          <a:xfrm>
            <a:off x="5699064" y="2695354"/>
            <a:ext cx="1690564" cy="143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B48775F4-6683-4DA6-A49F-2B5A42122EB8}"/>
              </a:ext>
            </a:extLst>
          </p:cNvPr>
          <p:cNvCxnSpPr>
            <a:stCxn id="5" idx="4"/>
          </p:cNvCxnSpPr>
          <p:nvPr/>
        </p:nvCxnSpPr>
        <p:spPr>
          <a:xfrm>
            <a:off x="3569889" y="3774558"/>
            <a:ext cx="1618799" cy="2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7BB8BFEE-7536-4E25-90A8-97743E955190}"/>
              </a:ext>
            </a:extLst>
          </p:cNvPr>
          <p:cNvCxnSpPr>
            <a:stCxn id="6" idx="4"/>
          </p:cNvCxnSpPr>
          <p:nvPr/>
        </p:nvCxnSpPr>
        <p:spPr>
          <a:xfrm flipH="1">
            <a:off x="5611338" y="3774558"/>
            <a:ext cx="10634" cy="28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D0B1D0D6-CECA-46F8-B486-D319C5712932}"/>
              </a:ext>
            </a:extLst>
          </p:cNvPr>
          <p:cNvCxnSpPr>
            <a:stCxn id="7" idx="4"/>
          </p:cNvCxnSpPr>
          <p:nvPr/>
        </p:nvCxnSpPr>
        <p:spPr>
          <a:xfrm flipH="1">
            <a:off x="6028660" y="3774558"/>
            <a:ext cx="1645394" cy="2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603" y="1322024"/>
            <a:ext cx="5983571" cy="325110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/>
          <p:nvPr/>
        </p:nvSpPr>
        <p:spPr>
          <a:xfrm>
            <a:off x="2875402" y="331141"/>
            <a:ext cx="598357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2B229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Схема синхронизации функций методических служб, РМА,ГМО, ШМО</a:t>
            </a:r>
            <a:endParaRPr sz="2200" b="1" dirty="0">
              <a:solidFill>
                <a:srgbClr val="2B229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825" y="201975"/>
            <a:ext cx="2112503" cy="47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1104</Words>
  <Application>Microsoft Office PowerPoint</Application>
  <PresentationFormat>Экран (16:9)</PresentationFormat>
  <Paragraphs>133</Paragraphs>
  <Slides>17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Times New Roman</vt:lpstr>
      <vt:lpstr>Nunito</vt:lpstr>
      <vt:lpstr>Calibri</vt:lpstr>
      <vt:lpstr>Wingdings</vt:lpstr>
      <vt:lpstr>Lobster</vt:lpstr>
      <vt:lpstr>Comfortaa</vt:lpstr>
      <vt:lpstr>Shift</vt:lpstr>
      <vt:lpstr>ПРОБЛЕМНЫЙ СЕМИНАР </vt:lpstr>
      <vt:lpstr>Слайд 2</vt:lpstr>
      <vt:lpstr>Как обеспечить синхронизацию управленческих, методических и педагогических процессов для сопровождения педагогов в  освоении способов формирования функциональной грамотности обучающихся?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СИНХРОНИЗИРУЕМ «КОНСТАНТЫ»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ПРОБЛЕМНЫЙ СЕМИНАР</dc:title>
  <dc:creator>NT</dc:creator>
  <cp:lastModifiedBy>User</cp:lastModifiedBy>
  <cp:revision>24</cp:revision>
  <dcterms:modified xsi:type="dcterms:W3CDTF">2023-03-10T02:21:19Z</dcterms:modified>
</cp:coreProperties>
</file>